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865" r:id="rId2"/>
    <p:sldId id="864" r:id="rId3"/>
    <p:sldId id="858" r:id="rId4"/>
    <p:sldId id="841" r:id="rId5"/>
    <p:sldId id="867" r:id="rId6"/>
    <p:sldId id="843" r:id="rId7"/>
    <p:sldId id="869" r:id="rId8"/>
    <p:sldId id="868" r:id="rId9"/>
    <p:sldId id="870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D6AE464-D45F-EAA6-E7EA-0ACEA407D873}" name="Benoît Martin" initials="BM" userId="S::benoit.martin@pulsalys.fr::cd8a895f-fa90-41eb-937b-4fb84823ca6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BC4"/>
    <a:srgbClr val="F06019"/>
    <a:srgbClr val="4B57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309" autoAdjust="0"/>
    <p:restoredTop sz="95226" autoAdjust="0"/>
  </p:normalViewPr>
  <p:slideViewPr>
    <p:cSldViewPr snapToGrid="0">
      <p:cViewPr varScale="1">
        <p:scale>
          <a:sx n="111" d="100"/>
          <a:sy n="111" d="100"/>
        </p:scale>
        <p:origin x="174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AB697F7B-4F01-0774-3849-9654639A95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43B5ADD-0AD7-DABD-3BAB-EEFC44FE6E8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405CB5-8D16-4CDB-BA4B-28A0E0A92536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78B5A91-F44D-AF38-9EA2-759BFDEDA4E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BAE295-A7B1-4515-ACC2-D6C3F869F5D3}" type="slidenum">
              <a:rPr lang="fr-FR" smtClean="0"/>
              <a:t>‹N°›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5DAB469-24D9-5972-A159-F6E6A3EC3AE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84322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5721911-0F55-4C74-9D7E-AA9A920D7BD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799A260-B51C-4349-B6EE-84767AAB254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65C4FD-A744-4BD4-85F3-B4AC6558DF43}" type="datetimeFigureOut">
              <a:rPr lang="fr-FR" smtClean="0"/>
              <a:t>18/09/2026</a:t>
            </a:fld>
            <a:endParaRPr lang="fr-FR"/>
          </a:p>
        </p:txBody>
      </p:sp>
      <p:sp>
        <p:nvSpPr>
          <p:cNvPr id="4" name="Espace réservé de l'image des diapositives 3">
            <a:extLst>
              <a:ext uri="{FF2B5EF4-FFF2-40B4-BE49-F238E27FC236}">
                <a16:creationId xmlns:a16="http://schemas.microsoft.com/office/drawing/2014/main" id="{C6B48EB3-32EC-4652-9B2D-F021B33688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>
            <a:extLst>
              <a:ext uri="{FF2B5EF4-FFF2-40B4-BE49-F238E27FC236}">
                <a16:creationId xmlns:a16="http://schemas.microsoft.com/office/drawing/2014/main" id="{21C2F3F1-34EC-44F1-B844-5E2EFBE61F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6069E9B-E640-489B-8608-F05FDD7FFDF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2F93E3C-D9F7-49A4-A591-29F6EC786B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46DDD5-05EA-450E-8022-7E3209ADAFD1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por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Visage humain, personne, habits, verres&#10;&#10;Le contenu généré par l’IA peut être incorrect.">
            <a:extLst>
              <a:ext uri="{FF2B5EF4-FFF2-40B4-BE49-F238E27FC236}">
                <a16:creationId xmlns:a16="http://schemas.microsoft.com/office/drawing/2014/main" id="{46ADF70B-3E4E-065E-EF80-A4C5A17F4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0817B3D-BBC8-41B3-9334-A0FC0963CCE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59483" y="3017519"/>
            <a:ext cx="4632960" cy="14068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b="1">
                <a:solidFill>
                  <a:schemeClr val="bg1"/>
                </a:solidFill>
                <a:latin typeface="Dosis" panose="02010503020202060003" pitchFamily="50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8" name="Rectangle : avec coins arrondis en haut 7">
            <a:extLst>
              <a:ext uri="{FF2B5EF4-FFF2-40B4-BE49-F238E27FC236}">
                <a16:creationId xmlns:a16="http://schemas.microsoft.com/office/drawing/2014/main" id="{CC070955-0585-85F2-FF49-282B4C8B281B}"/>
              </a:ext>
            </a:extLst>
          </p:cNvPr>
          <p:cNvSpPr/>
          <p:nvPr userDrawn="1"/>
        </p:nvSpPr>
        <p:spPr>
          <a:xfrm rot="10800000">
            <a:off x="4380982" y="-1"/>
            <a:ext cx="1226543" cy="154165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7" name="Graphique 26" descr="Homme scientifique avec un remplissage uni">
            <a:extLst>
              <a:ext uri="{FF2B5EF4-FFF2-40B4-BE49-F238E27FC236}">
                <a16:creationId xmlns:a16="http://schemas.microsoft.com/office/drawing/2014/main" id="{4DE66963-52BC-2C8F-074E-2FDF42BA1B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51189" y="430263"/>
            <a:ext cx="686129" cy="686129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EE55520-4E49-779C-7F2A-B5C3389E3E78}"/>
              </a:ext>
            </a:extLst>
          </p:cNvPr>
          <p:cNvSpPr/>
          <p:nvPr userDrawn="1"/>
        </p:nvSpPr>
        <p:spPr>
          <a:xfrm>
            <a:off x="0" y="1263"/>
            <a:ext cx="12192000" cy="77388"/>
          </a:xfrm>
          <a:prstGeom prst="rect">
            <a:avLst/>
          </a:prstGeom>
          <a:solidFill>
            <a:srgbClr val="00ABC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6591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CE1CFA-238F-231E-CF24-96E014E09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728482F-1679-5A3B-8BC5-BE7086588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C63BD-5B1A-4F59-AE86-9499E46D12C0}" type="datetime1">
              <a:rPr lang="fr-FR" smtClean="0"/>
              <a:t>18/09/2026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18284F4-150F-1BF6-82B0-A77118CEF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D707829-B6EB-5550-CBE1-7B805BD77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79A21-1591-408A-80D5-23AEE9D8EC78}" type="slidenum">
              <a:rPr lang="fr-FR" smtClean="0"/>
              <a:pPr/>
              <a:t>‹N°›</a:t>
            </a:fld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AE29596-3B90-612A-98BE-6CDBA26EA91E}"/>
              </a:ext>
            </a:extLst>
          </p:cNvPr>
          <p:cNvGrpSpPr/>
          <p:nvPr userDrawn="1"/>
        </p:nvGrpSpPr>
        <p:grpSpPr>
          <a:xfrm>
            <a:off x="-7816" y="0"/>
            <a:ext cx="8345103" cy="6858001"/>
            <a:chOff x="-1" y="0"/>
            <a:chExt cx="8345103" cy="6858001"/>
          </a:xfrm>
          <a:solidFill>
            <a:schemeClr val="accent2"/>
          </a:solidFill>
        </p:grpSpPr>
        <p:sp>
          <p:nvSpPr>
            <p:cNvPr id="7" name="Rectangle : avec coins arrondis en haut 6">
              <a:extLst>
                <a:ext uri="{FF2B5EF4-FFF2-40B4-BE49-F238E27FC236}">
                  <a16:creationId xmlns:a16="http://schemas.microsoft.com/office/drawing/2014/main" id="{084A9BB0-D8AB-590A-130E-4D55ED89CAA9}"/>
                </a:ext>
              </a:extLst>
            </p:cNvPr>
            <p:cNvSpPr/>
            <p:nvPr/>
          </p:nvSpPr>
          <p:spPr>
            <a:xfrm rot="5400000">
              <a:off x="2458050" y="970948"/>
              <a:ext cx="3429002" cy="8345103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bg1"/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5A353EA-0841-6AB8-8C40-DEE39B05BF04}"/>
                </a:ext>
              </a:extLst>
            </p:cNvPr>
            <p:cNvSpPr/>
            <p:nvPr/>
          </p:nvSpPr>
          <p:spPr>
            <a:xfrm>
              <a:off x="0" y="0"/>
              <a:ext cx="5611528" cy="370237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9" name="Rectangle : avec coins arrondis en haut 8">
            <a:extLst>
              <a:ext uri="{FF2B5EF4-FFF2-40B4-BE49-F238E27FC236}">
                <a16:creationId xmlns:a16="http://schemas.microsoft.com/office/drawing/2014/main" id="{DB61853C-46FA-4686-26CD-0729742F0619}"/>
              </a:ext>
            </a:extLst>
          </p:cNvPr>
          <p:cNvSpPr/>
          <p:nvPr userDrawn="1"/>
        </p:nvSpPr>
        <p:spPr>
          <a:xfrm rot="16200000">
            <a:off x="6304947" y="-2458050"/>
            <a:ext cx="3429002" cy="834510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5A0B1D-D8EB-1F19-B2F8-8ABFE6EBCE22}"/>
              </a:ext>
            </a:extLst>
          </p:cNvPr>
          <p:cNvSpPr/>
          <p:nvPr userDrawn="1"/>
        </p:nvSpPr>
        <p:spPr>
          <a:xfrm>
            <a:off x="-11724" y="-17267"/>
            <a:ext cx="12203724" cy="117892"/>
          </a:xfrm>
          <a:prstGeom prst="rect">
            <a:avLst/>
          </a:prstGeom>
          <a:solidFill>
            <a:srgbClr val="00ABC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579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bleu vert, bleu, Turquoise, Bleu sarcelle&#10;&#10;Le contenu généré par l’IA peut être incorrect.">
            <a:extLst>
              <a:ext uri="{FF2B5EF4-FFF2-40B4-BE49-F238E27FC236}">
                <a16:creationId xmlns:a16="http://schemas.microsoft.com/office/drawing/2014/main" id="{4A7BDB3A-1677-536A-9ED8-CE8CFEBF13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F6AD009-0AA0-E90F-6A57-F33B8D021CF6}"/>
              </a:ext>
            </a:extLst>
          </p:cNvPr>
          <p:cNvSpPr/>
          <p:nvPr userDrawn="1"/>
        </p:nvSpPr>
        <p:spPr>
          <a:xfrm>
            <a:off x="5029200" y="-1263"/>
            <a:ext cx="71628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 : chevron 8">
            <a:extLst>
              <a:ext uri="{FF2B5EF4-FFF2-40B4-BE49-F238E27FC236}">
                <a16:creationId xmlns:a16="http://schemas.microsoft.com/office/drawing/2014/main" id="{0BB33F3A-1E2C-250C-7D3B-6F102AD14BE1}"/>
              </a:ext>
            </a:extLst>
          </p:cNvPr>
          <p:cNvSpPr/>
          <p:nvPr userDrawn="1"/>
        </p:nvSpPr>
        <p:spPr>
          <a:xfrm>
            <a:off x="2931624" y="14741"/>
            <a:ext cx="4195151" cy="6858000"/>
          </a:xfrm>
          <a:prstGeom prst="chevron">
            <a:avLst>
              <a:gd name="adj" fmla="val 476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0" name="Flèche : chevron 9">
            <a:extLst>
              <a:ext uri="{FF2B5EF4-FFF2-40B4-BE49-F238E27FC236}">
                <a16:creationId xmlns:a16="http://schemas.microsoft.com/office/drawing/2014/main" id="{29ADB7AF-BC28-03B8-AB67-8B503B95A2AA}"/>
              </a:ext>
            </a:extLst>
          </p:cNvPr>
          <p:cNvSpPr/>
          <p:nvPr userDrawn="1"/>
        </p:nvSpPr>
        <p:spPr>
          <a:xfrm>
            <a:off x="3630352" y="0"/>
            <a:ext cx="2337776" cy="6858000"/>
          </a:xfrm>
          <a:prstGeom prst="chevron">
            <a:avLst>
              <a:gd name="adj" fmla="val 81512"/>
            </a:avLst>
          </a:prstGeom>
          <a:solidFill>
            <a:srgbClr val="4B57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3CD3013-6B1D-04DB-2CC1-6FC6F96DB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475" y="456568"/>
            <a:ext cx="3062893" cy="11022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354C6FA-551C-2F71-BE0F-E691BBB26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C63BD-5B1A-4F59-AE86-9499E46D12C0}" type="datetime1">
              <a:rPr lang="fr-FR" smtClean="0"/>
              <a:t>18/09/2026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2EDD62A-ED6B-BCE4-BD06-7D45B0375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E20360E-80FD-E6DD-6604-7D0947312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79A21-1591-408A-80D5-23AEE9D8EC78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A2E4C07-1642-A475-DEFF-22AB4B724124}"/>
              </a:ext>
            </a:extLst>
          </p:cNvPr>
          <p:cNvSpPr/>
          <p:nvPr userDrawn="1"/>
        </p:nvSpPr>
        <p:spPr>
          <a:xfrm>
            <a:off x="6538586" y="4008329"/>
            <a:ext cx="699724" cy="40083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5D928CB-FD44-F33D-48C4-5C9B23033804}"/>
              </a:ext>
            </a:extLst>
          </p:cNvPr>
          <p:cNvSpPr/>
          <p:nvPr userDrawn="1"/>
        </p:nvSpPr>
        <p:spPr>
          <a:xfrm>
            <a:off x="-11724" y="-17267"/>
            <a:ext cx="12203724" cy="117892"/>
          </a:xfrm>
          <a:prstGeom prst="rect">
            <a:avLst/>
          </a:prstGeom>
          <a:solidFill>
            <a:srgbClr val="00ABC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2521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bleu vert, bleu, Turquoise, Bleu sarcelle&#10;&#10;Le contenu généré par l’IA peut être incorrect.">
            <a:extLst>
              <a:ext uri="{FF2B5EF4-FFF2-40B4-BE49-F238E27FC236}">
                <a16:creationId xmlns:a16="http://schemas.microsoft.com/office/drawing/2014/main" id="{E624429A-89B7-59FA-B3A0-44A55F8C32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503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4A7FCE8-99F9-4AC3-C583-C54CF3110719}"/>
              </a:ext>
            </a:extLst>
          </p:cNvPr>
          <p:cNvSpPr/>
          <p:nvPr userDrawn="1"/>
        </p:nvSpPr>
        <p:spPr>
          <a:xfrm>
            <a:off x="1" y="0"/>
            <a:ext cx="5197467" cy="6858000"/>
          </a:xfrm>
          <a:prstGeom prst="rect">
            <a:avLst/>
          </a:prstGeom>
          <a:solidFill>
            <a:srgbClr val="4B57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A9D7A49-1655-A3AD-D909-C3078E8F1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BA8AF3E-D5B8-337D-52B3-528EAA32C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C63BD-5B1A-4F59-AE86-9499E46D12C0}" type="datetime1">
              <a:rPr lang="fr-FR" smtClean="0"/>
              <a:t>18/09/2026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8C16C6D-B13E-E127-95C7-88469D3D3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1234FD-386A-2973-3FD5-BB1C4442B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79A21-1591-408A-80D5-23AEE9D8EC78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2EAF5C43-5A43-CD98-E37B-DC93E76B7B7C}"/>
              </a:ext>
            </a:extLst>
          </p:cNvPr>
          <p:cNvCxnSpPr>
            <a:cxnSpLocks/>
            <a:stCxn id="19" idx="0"/>
          </p:cNvCxnSpPr>
          <p:nvPr userDrawn="1"/>
        </p:nvCxnSpPr>
        <p:spPr>
          <a:xfrm>
            <a:off x="6993179" y="1362542"/>
            <a:ext cx="68410" cy="5905033"/>
          </a:xfrm>
          <a:prstGeom prst="line">
            <a:avLst/>
          </a:prstGeom>
          <a:ln w="28575" cap="flat" cmpd="sng" algn="ctr">
            <a:solidFill>
              <a:srgbClr val="4B575F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Rectangle : avec coins arrondis en haut 17">
            <a:extLst>
              <a:ext uri="{FF2B5EF4-FFF2-40B4-BE49-F238E27FC236}">
                <a16:creationId xmlns:a16="http://schemas.microsoft.com/office/drawing/2014/main" id="{62615B37-CCF9-ED4C-E62B-ABC3FA5E92DD}"/>
              </a:ext>
            </a:extLst>
          </p:cNvPr>
          <p:cNvSpPr/>
          <p:nvPr userDrawn="1"/>
        </p:nvSpPr>
        <p:spPr>
          <a:xfrm rot="5400000">
            <a:off x="8473328" y="393914"/>
            <a:ext cx="567057" cy="293541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4EA1731-865D-FABD-D88D-2DEFFD587E16}"/>
              </a:ext>
            </a:extLst>
          </p:cNvPr>
          <p:cNvSpPr/>
          <p:nvPr userDrawn="1"/>
        </p:nvSpPr>
        <p:spPr>
          <a:xfrm>
            <a:off x="6484338" y="1362542"/>
            <a:ext cx="1017681" cy="998160"/>
          </a:xfrm>
          <a:prstGeom prst="ellipse">
            <a:avLst/>
          </a:prstGeom>
          <a:solidFill>
            <a:srgbClr val="4B575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 : avec coins arrondis en haut 21">
            <a:extLst>
              <a:ext uri="{FF2B5EF4-FFF2-40B4-BE49-F238E27FC236}">
                <a16:creationId xmlns:a16="http://schemas.microsoft.com/office/drawing/2014/main" id="{CAB9CD31-1C0B-E7B8-4470-8ED9F1BB13A4}"/>
              </a:ext>
            </a:extLst>
          </p:cNvPr>
          <p:cNvSpPr/>
          <p:nvPr userDrawn="1"/>
        </p:nvSpPr>
        <p:spPr>
          <a:xfrm rot="5400000">
            <a:off x="8416178" y="1651555"/>
            <a:ext cx="567057" cy="293541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99FB2D2A-1958-12F0-17B5-815FCEC61AF0}"/>
              </a:ext>
            </a:extLst>
          </p:cNvPr>
          <p:cNvSpPr/>
          <p:nvPr userDrawn="1"/>
        </p:nvSpPr>
        <p:spPr>
          <a:xfrm>
            <a:off x="6484337" y="2620183"/>
            <a:ext cx="1017681" cy="998160"/>
          </a:xfrm>
          <a:prstGeom prst="ellipse">
            <a:avLst/>
          </a:prstGeom>
          <a:solidFill>
            <a:srgbClr val="4B575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 : avec coins arrondis en haut 25">
            <a:extLst>
              <a:ext uri="{FF2B5EF4-FFF2-40B4-BE49-F238E27FC236}">
                <a16:creationId xmlns:a16="http://schemas.microsoft.com/office/drawing/2014/main" id="{41E418FB-E519-5F10-4AF0-57F247B6BEDA}"/>
              </a:ext>
            </a:extLst>
          </p:cNvPr>
          <p:cNvSpPr/>
          <p:nvPr userDrawn="1"/>
        </p:nvSpPr>
        <p:spPr>
          <a:xfrm rot="16200000">
            <a:off x="8664635" y="2958283"/>
            <a:ext cx="2575513" cy="448849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AB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93AD2D12-A25E-B607-A07E-B2DFDD4933EC}"/>
              </a:ext>
            </a:extLst>
          </p:cNvPr>
          <p:cNvCxnSpPr>
            <a:cxnSpLocks/>
          </p:cNvCxnSpPr>
          <p:nvPr userDrawn="1"/>
        </p:nvCxnSpPr>
        <p:spPr>
          <a:xfrm>
            <a:off x="4930069" y="81847"/>
            <a:ext cx="0" cy="6776153"/>
          </a:xfrm>
          <a:prstGeom prst="line">
            <a:avLst/>
          </a:prstGeom>
          <a:ln w="28575" cap="flat" cmpd="sng" algn="ctr">
            <a:solidFill>
              <a:srgbClr val="00ABC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E74EB1E8-993F-4079-CE91-61D576743DEA}"/>
              </a:ext>
            </a:extLst>
          </p:cNvPr>
          <p:cNvSpPr/>
          <p:nvPr userDrawn="1"/>
        </p:nvSpPr>
        <p:spPr>
          <a:xfrm>
            <a:off x="569581" y="1558811"/>
            <a:ext cx="214191" cy="7407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6019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5E11EB-EEEA-2540-70C7-FCDEA94904DE}"/>
              </a:ext>
            </a:extLst>
          </p:cNvPr>
          <p:cNvSpPr/>
          <p:nvPr userDrawn="1"/>
        </p:nvSpPr>
        <p:spPr>
          <a:xfrm>
            <a:off x="-11724" y="-17267"/>
            <a:ext cx="12203724" cy="117892"/>
          </a:xfrm>
          <a:prstGeom prst="rect">
            <a:avLst/>
          </a:prstGeom>
          <a:solidFill>
            <a:srgbClr val="00ABC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B1995818-AE8E-81F2-4E5A-52AA22CA7D6B}"/>
              </a:ext>
            </a:extLst>
          </p:cNvPr>
          <p:cNvGrpSpPr/>
          <p:nvPr userDrawn="1"/>
        </p:nvGrpSpPr>
        <p:grpSpPr>
          <a:xfrm>
            <a:off x="10063331" y="-1954367"/>
            <a:ext cx="3561927" cy="4109983"/>
            <a:chOff x="10022133" y="-1963354"/>
            <a:chExt cx="3561927" cy="4109983"/>
          </a:xfrm>
        </p:grpSpPr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DF2F543E-AE3D-8BA0-688E-DA274B48E4AB}"/>
                </a:ext>
              </a:extLst>
            </p:cNvPr>
            <p:cNvSpPr/>
            <p:nvPr/>
          </p:nvSpPr>
          <p:spPr>
            <a:xfrm rot="9920081">
              <a:off x="10022133" y="-1140405"/>
              <a:ext cx="3561927" cy="3287034"/>
            </a:xfrm>
            <a:custGeom>
              <a:avLst/>
              <a:gdLst>
                <a:gd name="connsiteX0" fmla="*/ 2785632 w 3501562"/>
                <a:gd name="connsiteY0" fmla="*/ 0 h 3200774"/>
                <a:gd name="connsiteX1" fmla="*/ 3501562 w 3501562"/>
                <a:gd name="connsiteY1" fmla="*/ 715930 h 3200774"/>
                <a:gd name="connsiteX2" fmla="*/ 3185915 w 3501562"/>
                <a:gd name="connsiteY2" fmla="*/ 1309591 h 3200774"/>
                <a:gd name="connsiteX3" fmla="*/ 3182605 w 3501562"/>
                <a:gd name="connsiteY3" fmla="*/ 1311387 h 3200774"/>
                <a:gd name="connsiteX4" fmla="*/ 903249 w 3501562"/>
                <a:gd name="connsiteY4" fmla="*/ 3200774 h 3200774"/>
                <a:gd name="connsiteX5" fmla="*/ 0 w 3501562"/>
                <a:gd name="connsiteY5" fmla="*/ 2111095 h 3200774"/>
                <a:gd name="connsiteX6" fmla="*/ 2248107 w 3501562"/>
                <a:gd name="connsiteY6" fmla="*/ 247611 h 3200774"/>
                <a:gd name="connsiteX7" fmla="*/ 2279393 w 3501562"/>
                <a:gd name="connsiteY7" fmla="*/ 209691 h 3200774"/>
                <a:gd name="connsiteX8" fmla="*/ 2785632 w 3501562"/>
                <a:gd name="connsiteY8" fmla="*/ 0 h 3200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1562" h="3200774">
                  <a:moveTo>
                    <a:pt x="2785632" y="0"/>
                  </a:moveTo>
                  <a:cubicBezTo>
                    <a:pt x="3181029" y="0"/>
                    <a:pt x="3501562" y="320533"/>
                    <a:pt x="3501562" y="715930"/>
                  </a:cubicBezTo>
                  <a:cubicBezTo>
                    <a:pt x="3501562" y="963053"/>
                    <a:pt x="3376354" y="1180933"/>
                    <a:pt x="3185915" y="1309591"/>
                  </a:cubicBezTo>
                  <a:lnTo>
                    <a:pt x="3182605" y="1311387"/>
                  </a:lnTo>
                  <a:lnTo>
                    <a:pt x="903249" y="3200774"/>
                  </a:lnTo>
                  <a:lnTo>
                    <a:pt x="0" y="2111095"/>
                  </a:lnTo>
                  <a:lnTo>
                    <a:pt x="2248107" y="247611"/>
                  </a:lnTo>
                  <a:lnTo>
                    <a:pt x="2279393" y="209691"/>
                  </a:lnTo>
                  <a:cubicBezTo>
                    <a:pt x="2408951" y="80134"/>
                    <a:pt x="2587934" y="0"/>
                    <a:pt x="2785632" y="0"/>
                  </a:cubicBez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764021CF-A0D8-5733-0421-E5DF158B5C98}"/>
                </a:ext>
              </a:extLst>
            </p:cNvPr>
            <p:cNvSpPr/>
            <p:nvPr/>
          </p:nvSpPr>
          <p:spPr>
            <a:xfrm rot="7490934">
              <a:off x="10165338" y="-785567"/>
              <a:ext cx="3140300" cy="784726"/>
            </a:xfrm>
            <a:custGeom>
              <a:avLst/>
              <a:gdLst>
                <a:gd name="connsiteX0" fmla="*/ 2988631 w 3140300"/>
                <a:gd name="connsiteY0" fmla="*/ 82522 h 784726"/>
                <a:gd name="connsiteX1" fmla="*/ 3057778 w 3140300"/>
                <a:gd name="connsiteY1" fmla="*/ 633057 h 784726"/>
                <a:gd name="connsiteX2" fmla="*/ 2721586 w 3140300"/>
                <a:gd name="connsiteY2" fmla="*/ 783862 h 784726"/>
                <a:gd name="connsiteX3" fmla="*/ 2661568 w 3140300"/>
                <a:gd name="connsiteY3" fmla="*/ 773981 h 784726"/>
                <a:gd name="connsiteX4" fmla="*/ 0 w 3140300"/>
                <a:gd name="connsiteY4" fmla="*/ 773981 h 784726"/>
                <a:gd name="connsiteX5" fmla="*/ 0 w 3140300"/>
                <a:gd name="connsiteY5" fmla="*/ 4503 h 784726"/>
                <a:gd name="connsiteX6" fmla="*/ 2692681 w 3140300"/>
                <a:gd name="connsiteY6" fmla="*/ 4503 h 784726"/>
                <a:gd name="connsiteX7" fmla="*/ 2699043 w 3140300"/>
                <a:gd name="connsiteY7" fmla="*/ 3077 h 784726"/>
                <a:gd name="connsiteX8" fmla="*/ 2774289 w 3140300"/>
                <a:gd name="connsiteY8" fmla="*/ 864 h 784726"/>
                <a:gd name="connsiteX9" fmla="*/ 2796389 w 3140300"/>
                <a:gd name="connsiteY9" fmla="*/ 4503 h 784726"/>
                <a:gd name="connsiteX10" fmla="*/ 2829578 w 3140300"/>
                <a:gd name="connsiteY10" fmla="*/ 4503 h 784726"/>
                <a:gd name="connsiteX11" fmla="*/ 2829578 w 3140300"/>
                <a:gd name="connsiteY11" fmla="*/ 9967 h 784726"/>
                <a:gd name="connsiteX12" fmla="*/ 2849112 w 3140300"/>
                <a:gd name="connsiteY12" fmla="*/ 13182 h 784726"/>
                <a:gd name="connsiteX13" fmla="*/ 2988631 w 3140300"/>
                <a:gd name="connsiteY13" fmla="*/ 82522 h 784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40300" h="784726">
                  <a:moveTo>
                    <a:pt x="2988631" y="82522"/>
                  </a:moveTo>
                  <a:cubicBezTo>
                    <a:pt x="3159751" y="215454"/>
                    <a:pt x="3190709" y="461936"/>
                    <a:pt x="3057778" y="633057"/>
                  </a:cubicBezTo>
                  <a:cubicBezTo>
                    <a:pt x="2974696" y="740007"/>
                    <a:pt x="2847258" y="792206"/>
                    <a:pt x="2721586" y="783862"/>
                  </a:cubicBezTo>
                  <a:lnTo>
                    <a:pt x="2661568" y="773981"/>
                  </a:lnTo>
                  <a:lnTo>
                    <a:pt x="0" y="773981"/>
                  </a:lnTo>
                  <a:lnTo>
                    <a:pt x="0" y="4503"/>
                  </a:lnTo>
                  <a:lnTo>
                    <a:pt x="2692681" y="4503"/>
                  </a:lnTo>
                  <a:lnTo>
                    <a:pt x="2699043" y="3077"/>
                  </a:lnTo>
                  <a:cubicBezTo>
                    <a:pt x="2723950" y="-52"/>
                    <a:pt x="2749155" y="-804"/>
                    <a:pt x="2774289" y="864"/>
                  </a:cubicBezTo>
                  <a:lnTo>
                    <a:pt x="2796389" y="4503"/>
                  </a:lnTo>
                  <a:lnTo>
                    <a:pt x="2829578" y="4503"/>
                  </a:lnTo>
                  <a:lnTo>
                    <a:pt x="2829578" y="9967"/>
                  </a:lnTo>
                  <a:lnTo>
                    <a:pt x="2849112" y="13182"/>
                  </a:lnTo>
                  <a:cubicBezTo>
                    <a:pt x="2898361" y="26300"/>
                    <a:pt x="2945851" y="49290"/>
                    <a:pt x="2988631" y="82522"/>
                  </a:cubicBez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68376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bleu vert, bleu, Turquoise, Bleu sarcelle&#10;&#10;Le contenu généré par l’IA peut être incorrect.">
            <a:extLst>
              <a:ext uri="{FF2B5EF4-FFF2-40B4-BE49-F238E27FC236}">
                <a16:creationId xmlns:a16="http://schemas.microsoft.com/office/drawing/2014/main" id="{E624429A-89B7-59FA-B3A0-44A55F8C32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503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4A7FCE8-99F9-4AC3-C583-C54CF3110719}"/>
              </a:ext>
            </a:extLst>
          </p:cNvPr>
          <p:cNvSpPr/>
          <p:nvPr userDrawn="1"/>
        </p:nvSpPr>
        <p:spPr>
          <a:xfrm>
            <a:off x="1" y="0"/>
            <a:ext cx="5197467" cy="6858000"/>
          </a:xfrm>
          <a:prstGeom prst="rect">
            <a:avLst/>
          </a:prstGeom>
          <a:solidFill>
            <a:srgbClr val="4B57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A9D7A49-1655-A3AD-D909-C3078E8F1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BA8AF3E-D5B8-337D-52B3-528EAA32C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C63BD-5B1A-4F59-AE86-9499E46D12C0}" type="datetime1">
              <a:rPr lang="fr-FR" smtClean="0"/>
              <a:t>18/09/2026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8C16C6D-B13E-E127-95C7-88469D3D3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1234FD-386A-2973-3FD5-BB1C4442B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79A21-1591-408A-80D5-23AEE9D8EC78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2EAF5C43-5A43-CD98-E37B-DC93E76B7B7C}"/>
              </a:ext>
            </a:extLst>
          </p:cNvPr>
          <p:cNvCxnSpPr>
            <a:cxnSpLocks/>
            <a:stCxn id="19" idx="0"/>
          </p:cNvCxnSpPr>
          <p:nvPr userDrawn="1"/>
        </p:nvCxnSpPr>
        <p:spPr>
          <a:xfrm>
            <a:off x="6993179" y="1362542"/>
            <a:ext cx="68410" cy="5905033"/>
          </a:xfrm>
          <a:prstGeom prst="line">
            <a:avLst/>
          </a:prstGeom>
          <a:ln w="28575" cap="flat" cmpd="sng" algn="ctr">
            <a:solidFill>
              <a:srgbClr val="4B575F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Rectangle : avec coins arrondis en haut 17">
            <a:extLst>
              <a:ext uri="{FF2B5EF4-FFF2-40B4-BE49-F238E27FC236}">
                <a16:creationId xmlns:a16="http://schemas.microsoft.com/office/drawing/2014/main" id="{62615B37-CCF9-ED4C-E62B-ABC3FA5E92DD}"/>
              </a:ext>
            </a:extLst>
          </p:cNvPr>
          <p:cNvSpPr/>
          <p:nvPr userDrawn="1"/>
        </p:nvSpPr>
        <p:spPr>
          <a:xfrm rot="5400000">
            <a:off x="8473328" y="393914"/>
            <a:ext cx="567057" cy="293541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B4EA1731-865D-FABD-D88D-2DEFFD587E16}"/>
              </a:ext>
            </a:extLst>
          </p:cNvPr>
          <p:cNvSpPr/>
          <p:nvPr userDrawn="1"/>
        </p:nvSpPr>
        <p:spPr>
          <a:xfrm>
            <a:off x="6484338" y="1362542"/>
            <a:ext cx="1017681" cy="998160"/>
          </a:xfrm>
          <a:prstGeom prst="ellipse">
            <a:avLst/>
          </a:prstGeom>
          <a:solidFill>
            <a:srgbClr val="4B575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 : avec coins arrondis en haut 21">
            <a:extLst>
              <a:ext uri="{FF2B5EF4-FFF2-40B4-BE49-F238E27FC236}">
                <a16:creationId xmlns:a16="http://schemas.microsoft.com/office/drawing/2014/main" id="{CAB9CD31-1C0B-E7B8-4470-8ED9F1BB13A4}"/>
              </a:ext>
            </a:extLst>
          </p:cNvPr>
          <p:cNvSpPr/>
          <p:nvPr userDrawn="1"/>
        </p:nvSpPr>
        <p:spPr>
          <a:xfrm rot="5400000">
            <a:off x="8416178" y="1651555"/>
            <a:ext cx="567057" cy="293541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99FB2D2A-1958-12F0-17B5-815FCEC61AF0}"/>
              </a:ext>
            </a:extLst>
          </p:cNvPr>
          <p:cNvSpPr/>
          <p:nvPr userDrawn="1"/>
        </p:nvSpPr>
        <p:spPr>
          <a:xfrm>
            <a:off x="6484337" y="2620183"/>
            <a:ext cx="1017681" cy="998160"/>
          </a:xfrm>
          <a:prstGeom prst="ellipse">
            <a:avLst/>
          </a:prstGeom>
          <a:solidFill>
            <a:srgbClr val="4B575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 : avec coins arrondis en haut 25">
            <a:extLst>
              <a:ext uri="{FF2B5EF4-FFF2-40B4-BE49-F238E27FC236}">
                <a16:creationId xmlns:a16="http://schemas.microsoft.com/office/drawing/2014/main" id="{41E418FB-E519-5F10-4AF0-57F247B6BEDA}"/>
              </a:ext>
            </a:extLst>
          </p:cNvPr>
          <p:cNvSpPr/>
          <p:nvPr userDrawn="1"/>
        </p:nvSpPr>
        <p:spPr>
          <a:xfrm rot="16200000">
            <a:off x="8664635" y="2958283"/>
            <a:ext cx="2575513" cy="448849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AB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93AD2D12-A25E-B607-A07E-B2DFDD4933EC}"/>
              </a:ext>
            </a:extLst>
          </p:cNvPr>
          <p:cNvCxnSpPr>
            <a:cxnSpLocks/>
          </p:cNvCxnSpPr>
          <p:nvPr userDrawn="1"/>
        </p:nvCxnSpPr>
        <p:spPr>
          <a:xfrm>
            <a:off x="4930069" y="81847"/>
            <a:ext cx="0" cy="6776153"/>
          </a:xfrm>
          <a:prstGeom prst="line">
            <a:avLst/>
          </a:prstGeom>
          <a:ln w="28575" cap="flat" cmpd="sng" algn="ctr">
            <a:solidFill>
              <a:srgbClr val="00ABC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E74EB1E8-993F-4079-CE91-61D576743DEA}"/>
              </a:ext>
            </a:extLst>
          </p:cNvPr>
          <p:cNvSpPr/>
          <p:nvPr userDrawn="1"/>
        </p:nvSpPr>
        <p:spPr>
          <a:xfrm>
            <a:off x="569581" y="1558811"/>
            <a:ext cx="214191" cy="7407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6019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5E11EB-EEEA-2540-70C7-FCDEA94904DE}"/>
              </a:ext>
            </a:extLst>
          </p:cNvPr>
          <p:cNvSpPr/>
          <p:nvPr userDrawn="1"/>
        </p:nvSpPr>
        <p:spPr>
          <a:xfrm>
            <a:off x="-11724" y="-17267"/>
            <a:ext cx="12203724" cy="117892"/>
          </a:xfrm>
          <a:prstGeom prst="rect">
            <a:avLst/>
          </a:prstGeom>
          <a:solidFill>
            <a:srgbClr val="00ABC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DBFF833-F101-8804-7E62-01A9BE28C3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91744" y="0"/>
            <a:ext cx="2311218" cy="270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716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Une image contenant bleu vert, bleu, Turquoise, Bleu sarcelle&#10;&#10;Le contenu généré par l’IA peut être incorrect.">
            <a:extLst>
              <a:ext uri="{FF2B5EF4-FFF2-40B4-BE49-F238E27FC236}">
                <a16:creationId xmlns:a16="http://schemas.microsoft.com/office/drawing/2014/main" id="{20919800-EF6F-9AE9-6E8A-D8E65D06D0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65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F40D748-CC8E-545E-513E-59EF3E629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99D11CF-D48B-3291-654C-20E1CFB4E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C63BD-5B1A-4F59-AE86-9499E46D12C0}" type="datetime1">
              <a:rPr lang="fr-FR" smtClean="0"/>
              <a:t>18/09/2026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3373EFD-BD2A-1C14-FE5E-38369CCC5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E4BFB0B-43EC-95F3-CA0E-91AD56D67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79A21-1591-408A-80D5-23AEE9D8EC78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Rectangle : avec coins arrondis en haut 6">
            <a:extLst>
              <a:ext uri="{FF2B5EF4-FFF2-40B4-BE49-F238E27FC236}">
                <a16:creationId xmlns:a16="http://schemas.microsoft.com/office/drawing/2014/main" id="{9E9F4C0C-22D7-01CF-C053-F298BB3D502C}"/>
              </a:ext>
            </a:extLst>
          </p:cNvPr>
          <p:cNvSpPr/>
          <p:nvPr userDrawn="1"/>
        </p:nvSpPr>
        <p:spPr>
          <a:xfrm rot="16200000">
            <a:off x="6085136" y="-195916"/>
            <a:ext cx="3579843" cy="8633874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B57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10" name="Graphique 9">
            <a:extLst>
              <a:ext uri="{FF2B5EF4-FFF2-40B4-BE49-F238E27FC236}">
                <a16:creationId xmlns:a16="http://schemas.microsoft.com/office/drawing/2014/main" id="{E0D87597-F5D0-04AE-554E-54F7CF8DB4B6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904"/>
          <a:stretch/>
        </p:blipFill>
        <p:spPr>
          <a:xfrm rot="20961626">
            <a:off x="342412" y="2069932"/>
            <a:ext cx="3681337" cy="4402566"/>
          </a:xfrm>
          <a:prstGeom prst="rect">
            <a:avLst/>
          </a:prstGeom>
        </p:spPr>
      </p:pic>
      <p:pic>
        <p:nvPicPr>
          <p:cNvPr id="12" name="Graphique 11">
            <a:extLst>
              <a:ext uri="{FF2B5EF4-FFF2-40B4-BE49-F238E27FC236}">
                <a16:creationId xmlns:a16="http://schemas.microsoft.com/office/drawing/2014/main" id="{405E6315-3589-4ABF-EB13-379FB7759EB0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033" r="29637" b="24287"/>
          <a:stretch/>
        </p:blipFill>
        <p:spPr>
          <a:xfrm rot="5400000">
            <a:off x="4197370" y="-1035501"/>
            <a:ext cx="1206916" cy="3333303"/>
          </a:xfrm>
          <a:prstGeom prst="rect">
            <a:avLst/>
          </a:prstGeom>
        </p:spPr>
      </p:pic>
      <p:sp>
        <p:nvSpPr>
          <p:cNvPr id="16" name="Rectangle : avec coins arrondis en haut 15">
            <a:extLst>
              <a:ext uri="{FF2B5EF4-FFF2-40B4-BE49-F238E27FC236}">
                <a16:creationId xmlns:a16="http://schemas.microsoft.com/office/drawing/2014/main" id="{3CB97F89-E310-9924-8B23-C6BBF3783FCC}"/>
              </a:ext>
            </a:extLst>
          </p:cNvPr>
          <p:cNvSpPr/>
          <p:nvPr userDrawn="1"/>
        </p:nvSpPr>
        <p:spPr>
          <a:xfrm rot="16200000">
            <a:off x="8061230" y="-1325913"/>
            <a:ext cx="1489754" cy="677177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AB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ABC4"/>
              </a:solidFill>
            </a:endParaRPr>
          </a:p>
        </p:txBody>
      </p:sp>
      <p:sp>
        <p:nvSpPr>
          <p:cNvPr id="17" name="Rectangle : avec coins arrondis en haut 16">
            <a:extLst>
              <a:ext uri="{FF2B5EF4-FFF2-40B4-BE49-F238E27FC236}">
                <a16:creationId xmlns:a16="http://schemas.microsoft.com/office/drawing/2014/main" id="{C9584AC6-30F4-56C5-DF0C-0E234F61A15F}"/>
              </a:ext>
            </a:extLst>
          </p:cNvPr>
          <p:cNvSpPr/>
          <p:nvPr userDrawn="1"/>
        </p:nvSpPr>
        <p:spPr>
          <a:xfrm rot="16200000">
            <a:off x="10401348" y="1285022"/>
            <a:ext cx="738184" cy="283033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06019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F5B7C0-1A69-6FE7-3CDF-C748B760F0C9}"/>
              </a:ext>
            </a:extLst>
          </p:cNvPr>
          <p:cNvSpPr/>
          <p:nvPr userDrawn="1"/>
        </p:nvSpPr>
        <p:spPr>
          <a:xfrm>
            <a:off x="-11724" y="-17267"/>
            <a:ext cx="12203724" cy="117892"/>
          </a:xfrm>
          <a:prstGeom prst="rect">
            <a:avLst/>
          </a:prstGeom>
          <a:solidFill>
            <a:srgbClr val="00ABC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2514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bleu vert, bleu, Turquoise, Bleu sarcelle&#10;&#10;Le contenu généré par l’IA peut être incorrect.">
            <a:extLst>
              <a:ext uri="{FF2B5EF4-FFF2-40B4-BE49-F238E27FC236}">
                <a16:creationId xmlns:a16="http://schemas.microsoft.com/office/drawing/2014/main" id="{5A8EEF3E-8838-9B56-651A-E9D9039D40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65" y="0"/>
            <a:ext cx="12192000" cy="6858000"/>
          </a:xfrm>
          <a:prstGeom prst="rect">
            <a:avLst/>
          </a:prstGeom>
        </p:spPr>
      </p:pic>
      <p:sp>
        <p:nvSpPr>
          <p:cNvPr id="6" name="Flèche : pentagone 5">
            <a:extLst>
              <a:ext uri="{FF2B5EF4-FFF2-40B4-BE49-F238E27FC236}">
                <a16:creationId xmlns:a16="http://schemas.microsoft.com/office/drawing/2014/main" id="{BAE95141-3189-F863-94A3-8E7561883B47}"/>
              </a:ext>
            </a:extLst>
          </p:cNvPr>
          <p:cNvSpPr/>
          <p:nvPr userDrawn="1"/>
        </p:nvSpPr>
        <p:spPr>
          <a:xfrm>
            <a:off x="6019800" y="0"/>
            <a:ext cx="6172199" cy="6858000"/>
          </a:xfrm>
          <a:prstGeom prst="homePlate">
            <a:avLst>
              <a:gd name="adj" fmla="val 0"/>
            </a:avLst>
          </a:prstGeom>
          <a:solidFill>
            <a:srgbClr val="4B57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7DD9042-338C-D966-988F-E17DDB0C5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DFC0FF3-8CC6-1EE0-D04E-1915E4B1E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C63BD-5B1A-4F59-AE86-9499E46D12C0}" type="datetime1">
              <a:rPr lang="fr-FR" smtClean="0"/>
              <a:t>18/09/2026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B4FDF9E-87EA-3273-6268-39BA50958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D133F3C-A938-9D4C-15CC-F72AA9DE4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79A21-1591-408A-80D5-23AEE9D8EC78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A401F04-8382-1CAD-3392-9D52E4061617}"/>
              </a:ext>
            </a:extLst>
          </p:cNvPr>
          <p:cNvSpPr/>
          <p:nvPr userDrawn="1"/>
        </p:nvSpPr>
        <p:spPr>
          <a:xfrm>
            <a:off x="569581" y="1558811"/>
            <a:ext cx="214191" cy="7407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4B575F"/>
              </a:solidFill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DEB0339-9835-576E-9009-2A099E8B5A4C}"/>
              </a:ext>
            </a:extLst>
          </p:cNvPr>
          <p:cNvCxnSpPr>
            <a:cxnSpLocks/>
          </p:cNvCxnSpPr>
          <p:nvPr userDrawn="1"/>
        </p:nvCxnSpPr>
        <p:spPr>
          <a:xfrm>
            <a:off x="6315075" y="0"/>
            <a:ext cx="0" cy="6857999"/>
          </a:xfrm>
          <a:prstGeom prst="line">
            <a:avLst/>
          </a:prstGeom>
          <a:ln w="28575" cap="flat" cmpd="sng" algn="ctr">
            <a:solidFill>
              <a:srgbClr val="00ABC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2007F2E6-670B-B6B2-D3BB-4D94CDDCE7A0}"/>
              </a:ext>
            </a:extLst>
          </p:cNvPr>
          <p:cNvSpPr/>
          <p:nvPr userDrawn="1"/>
        </p:nvSpPr>
        <p:spPr>
          <a:xfrm>
            <a:off x="-11724" y="-17267"/>
            <a:ext cx="12203724" cy="117892"/>
          </a:xfrm>
          <a:prstGeom prst="rect">
            <a:avLst/>
          </a:prstGeom>
          <a:solidFill>
            <a:srgbClr val="00ABC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C891D99-8679-BEB0-C47A-0A063386D8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 flipH="1">
            <a:off x="3939633" y="3426265"/>
            <a:ext cx="2376550" cy="448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465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bleu vert, bleu, Turquoise, Bleu sarcelle&#10;&#10;Le contenu généré par l’IA peut être incorrect.">
            <a:extLst>
              <a:ext uri="{FF2B5EF4-FFF2-40B4-BE49-F238E27FC236}">
                <a16:creationId xmlns:a16="http://schemas.microsoft.com/office/drawing/2014/main" id="{5A8EEF3E-8838-9B56-651A-E9D9039D40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65" y="0"/>
            <a:ext cx="12192000" cy="6858000"/>
          </a:xfrm>
          <a:prstGeom prst="rect">
            <a:avLst/>
          </a:prstGeom>
        </p:spPr>
      </p:pic>
      <p:sp>
        <p:nvSpPr>
          <p:cNvPr id="6" name="Flèche : pentagone 5">
            <a:extLst>
              <a:ext uri="{FF2B5EF4-FFF2-40B4-BE49-F238E27FC236}">
                <a16:creationId xmlns:a16="http://schemas.microsoft.com/office/drawing/2014/main" id="{BAE95141-3189-F863-94A3-8E7561883B47}"/>
              </a:ext>
            </a:extLst>
          </p:cNvPr>
          <p:cNvSpPr/>
          <p:nvPr userDrawn="1"/>
        </p:nvSpPr>
        <p:spPr>
          <a:xfrm>
            <a:off x="6019800" y="0"/>
            <a:ext cx="6172199" cy="6858000"/>
          </a:xfrm>
          <a:prstGeom prst="homePlate">
            <a:avLst>
              <a:gd name="adj" fmla="val 0"/>
            </a:avLst>
          </a:prstGeom>
          <a:solidFill>
            <a:srgbClr val="4B57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7DD9042-338C-D966-988F-E17DDB0C5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DFC0FF3-8CC6-1EE0-D04E-1915E4B1E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C63BD-5B1A-4F59-AE86-9499E46D12C0}" type="datetime1">
              <a:rPr lang="fr-FR" smtClean="0"/>
              <a:t>18/09/2026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B4FDF9E-87EA-3273-6268-39BA50958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D133F3C-A938-9D4C-15CC-F72AA9DE4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79A21-1591-408A-80D5-23AEE9D8EC78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A401F04-8382-1CAD-3392-9D52E4061617}"/>
              </a:ext>
            </a:extLst>
          </p:cNvPr>
          <p:cNvSpPr/>
          <p:nvPr userDrawn="1"/>
        </p:nvSpPr>
        <p:spPr>
          <a:xfrm>
            <a:off x="569581" y="1558811"/>
            <a:ext cx="214191" cy="7407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4B575F"/>
              </a:solidFill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DEB0339-9835-576E-9009-2A099E8B5A4C}"/>
              </a:ext>
            </a:extLst>
          </p:cNvPr>
          <p:cNvCxnSpPr>
            <a:cxnSpLocks/>
          </p:cNvCxnSpPr>
          <p:nvPr userDrawn="1"/>
        </p:nvCxnSpPr>
        <p:spPr>
          <a:xfrm>
            <a:off x="6315075" y="0"/>
            <a:ext cx="0" cy="6857999"/>
          </a:xfrm>
          <a:prstGeom prst="line">
            <a:avLst/>
          </a:prstGeom>
          <a:ln w="28575" cap="flat" cmpd="sng" algn="ctr">
            <a:solidFill>
              <a:srgbClr val="00ABC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C636DFB3-5F6D-B25C-39EF-57C332DB05FD}"/>
              </a:ext>
            </a:extLst>
          </p:cNvPr>
          <p:cNvGrpSpPr/>
          <p:nvPr userDrawn="1"/>
        </p:nvGrpSpPr>
        <p:grpSpPr>
          <a:xfrm>
            <a:off x="2664529" y="4792035"/>
            <a:ext cx="4305263" cy="3287034"/>
            <a:chOff x="2664529" y="4792035"/>
            <a:chExt cx="4305263" cy="3287034"/>
          </a:xfrm>
        </p:grpSpPr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7DDF01C0-B710-DDB8-44ED-32A4C22E0C3D}"/>
                </a:ext>
              </a:extLst>
            </p:cNvPr>
            <p:cNvSpPr/>
            <p:nvPr/>
          </p:nvSpPr>
          <p:spPr>
            <a:xfrm rot="158680">
              <a:off x="3407865" y="4792035"/>
              <a:ext cx="3561927" cy="3287034"/>
            </a:xfrm>
            <a:custGeom>
              <a:avLst/>
              <a:gdLst>
                <a:gd name="connsiteX0" fmla="*/ 2785632 w 3501562"/>
                <a:gd name="connsiteY0" fmla="*/ 0 h 3200774"/>
                <a:gd name="connsiteX1" fmla="*/ 3501562 w 3501562"/>
                <a:gd name="connsiteY1" fmla="*/ 715930 h 3200774"/>
                <a:gd name="connsiteX2" fmla="*/ 3185915 w 3501562"/>
                <a:gd name="connsiteY2" fmla="*/ 1309591 h 3200774"/>
                <a:gd name="connsiteX3" fmla="*/ 3182605 w 3501562"/>
                <a:gd name="connsiteY3" fmla="*/ 1311387 h 3200774"/>
                <a:gd name="connsiteX4" fmla="*/ 903249 w 3501562"/>
                <a:gd name="connsiteY4" fmla="*/ 3200774 h 3200774"/>
                <a:gd name="connsiteX5" fmla="*/ 0 w 3501562"/>
                <a:gd name="connsiteY5" fmla="*/ 2111095 h 3200774"/>
                <a:gd name="connsiteX6" fmla="*/ 2248107 w 3501562"/>
                <a:gd name="connsiteY6" fmla="*/ 247611 h 3200774"/>
                <a:gd name="connsiteX7" fmla="*/ 2279393 w 3501562"/>
                <a:gd name="connsiteY7" fmla="*/ 209691 h 3200774"/>
                <a:gd name="connsiteX8" fmla="*/ 2785632 w 3501562"/>
                <a:gd name="connsiteY8" fmla="*/ 0 h 3200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1562" h="3200774">
                  <a:moveTo>
                    <a:pt x="2785632" y="0"/>
                  </a:moveTo>
                  <a:cubicBezTo>
                    <a:pt x="3181029" y="0"/>
                    <a:pt x="3501562" y="320533"/>
                    <a:pt x="3501562" y="715930"/>
                  </a:cubicBezTo>
                  <a:cubicBezTo>
                    <a:pt x="3501562" y="963053"/>
                    <a:pt x="3376354" y="1180933"/>
                    <a:pt x="3185915" y="1309591"/>
                  </a:cubicBezTo>
                  <a:lnTo>
                    <a:pt x="3182605" y="1311387"/>
                  </a:lnTo>
                  <a:lnTo>
                    <a:pt x="903249" y="3200774"/>
                  </a:lnTo>
                  <a:lnTo>
                    <a:pt x="0" y="2111095"/>
                  </a:lnTo>
                  <a:lnTo>
                    <a:pt x="2248107" y="247611"/>
                  </a:lnTo>
                  <a:lnTo>
                    <a:pt x="2279393" y="209691"/>
                  </a:lnTo>
                  <a:cubicBezTo>
                    <a:pt x="2408951" y="80134"/>
                    <a:pt x="2587934" y="0"/>
                    <a:pt x="2785632" y="0"/>
                  </a:cubicBez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AD105EAA-D91E-EB6D-D31B-AF1565724ABA}"/>
                </a:ext>
              </a:extLst>
            </p:cNvPr>
            <p:cNvSpPr/>
            <p:nvPr/>
          </p:nvSpPr>
          <p:spPr>
            <a:xfrm rot="19329533">
              <a:off x="2664529" y="5997242"/>
              <a:ext cx="3140300" cy="784726"/>
            </a:xfrm>
            <a:custGeom>
              <a:avLst/>
              <a:gdLst>
                <a:gd name="connsiteX0" fmla="*/ 2988631 w 3140300"/>
                <a:gd name="connsiteY0" fmla="*/ 82522 h 784726"/>
                <a:gd name="connsiteX1" fmla="*/ 3057778 w 3140300"/>
                <a:gd name="connsiteY1" fmla="*/ 633057 h 784726"/>
                <a:gd name="connsiteX2" fmla="*/ 2721586 w 3140300"/>
                <a:gd name="connsiteY2" fmla="*/ 783862 h 784726"/>
                <a:gd name="connsiteX3" fmla="*/ 2661568 w 3140300"/>
                <a:gd name="connsiteY3" fmla="*/ 773981 h 784726"/>
                <a:gd name="connsiteX4" fmla="*/ 0 w 3140300"/>
                <a:gd name="connsiteY4" fmla="*/ 773981 h 784726"/>
                <a:gd name="connsiteX5" fmla="*/ 0 w 3140300"/>
                <a:gd name="connsiteY5" fmla="*/ 4503 h 784726"/>
                <a:gd name="connsiteX6" fmla="*/ 2692681 w 3140300"/>
                <a:gd name="connsiteY6" fmla="*/ 4503 h 784726"/>
                <a:gd name="connsiteX7" fmla="*/ 2699043 w 3140300"/>
                <a:gd name="connsiteY7" fmla="*/ 3077 h 784726"/>
                <a:gd name="connsiteX8" fmla="*/ 2774289 w 3140300"/>
                <a:gd name="connsiteY8" fmla="*/ 864 h 784726"/>
                <a:gd name="connsiteX9" fmla="*/ 2796389 w 3140300"/>
                <a:gd name="connsiteY9" fmla="*/ 4503 h 784726"/>
                <a:gd name="connsiteX10" fmla="*/ 2829578 w 3140300"/>
                <a:gd name="connsiteY10" fmla="*/ 4503 h 784726"/>
                <a:gd name="connsiteX11" fmla="*/ 2829578 w 3140300"/>
                <a:gd name="connsiteY11" fmla="*/ 9967 h 784726"/>
                <a:gd name="connsiteX12" fmla="*/ 2849112 w 3140300"/>
                <a:gd name="connsiteY12" fmla="*/ 13182 h 784726"/>
                <a:gd name="connsiteX13" fmla="*/ 2988631 w 3140300"/>
                <a:gd name="connsiteY13" fmla="*/ 82522 h 784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40300" h="784726">
                  <a:moveTo>
                    <a:pt x="2988631" y="82522"/>
                  </a:moveTo>
                  <a:cubicBezTo>
                    <a:pt x="3159751" y="215454"/>
                    <a:pt x="3190709" y="461936"/>
                    <a:pt x="3057778" y="633057"/>
                  </a:cubicBezTo>
                  <a:cubicBezTo>
                    <a:pt x="2974696" y="740007"/>
                    <a:pt x="2847258" y="792206"/>
                    <a:pt x="2721586" y="783862"/>
                  </a:cubicBezTo>
                  <a:lnTo>
                    <a:pt x="2661568" y="773981"/>
                  </a:lnTo>
                  <a:lnTo>
                    <a:pt x="0" y="773981"/>
                  </a:lnTo>
                  <a:lnTo>
                    <a:pt x="0" y="4503"/>
                  </a:lnTo>
                  <a:lnTo>
                    <a:pt x="2692681" y="4503"/>
                  </a:lnTo>
                  <a:lnTo>
                    <a:pt x="2699043" y="3077"/>
                  </a:lnTo>
                  <a:cubicBezTo>
                    <a:pt x="2723950" y="-52"/>
                    <a:pt x="2749155" y="-804"/>
                    <a:pt x="2774289" y="864"/>
                  </a:cubicBezTo>
                  <a:lnTo>
                    <a:pt x="2796389" y="4503"/>
                  </a:lnTo>
                  <a:lnTo>
                    <a:pt x="2829578" y="4503"/>
                  </a:lnTo>
                  <a:lnTo>
                    <a:pt x="2829578" y="9967"/>
                  </a:lnTo>
                  <a:lnTo>
                    <a:pt x="2849112" y="13182"/>
                  </a:lnTo>
                  <a:cubicBezTo>
                    <a:pt x="2898361" y="26300"/>
                    <a:pt x="2945851" y="49290"/>
                    <a:pt x="2988631" y="82522"/>
                  </a:cubicBez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007F2E6-670B-B6B2-D3BB-4D94CDDCE7A0}"/>
              </a:ext>
            </a:extLst>
          </p:cNvPr>
          <p:cNvSpPr/>
          <p:nvPr userDrawn="1"/>
        </p:nvSpPr>
        <p:spPr>
          <a:xfrm>
            <a:off x="-11724" y="-17267"/>
            <a:ext cx="12203724" cy="117892"/>
          </a:xfrm>
          <a:prstGeom prst="rect">
            <a:avLst/>
          </a:prstGeom>
          <a:solidFill>
            <a:srgbClr val="00ABC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7345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71AE679-08F4-82C5-E017-FAB5EECB8611}"/>
              </a:ext>
            </a:extLst>
          </p:cNvPr>
          <p:cNvSpPr/>
          <p:nvPr userDrawn="1"/>
        </p:nvSpPr>
        <p:spPr>
          <a:xfrm>
            <a:off x="2" y="1"/>
            <a:ext cx="12191998" cy="5490435"/>
          </a:xfrm>
          <a:prstGeom prst="rect">
            <a:avLst/>
          </a:prstGeom>
          <a:solidFill>
            <a:srgbClr val="00AB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6166FB3-39A5-AB3C-5CD1-994AA002C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9E67A60-F612-2430-93B6-29F0C7745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C63BD-5B1A-4F59-AE86-9499E46D12C0}" type="datetime1">
              <a:rPr lang="fr-FR" smtClean="0"/>
              <a:t>18/09/2026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B7568A0-F9E1-5765-4487-5CAD775F4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3AF93D6-C6BF-1B96-E1A9-C8149187C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79A21-1591-408A-80D5-23AEE9D8EC78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40ACDE-AF77-5AC1-A502-B43C0C6F21D8}"/>
              </a:ext>
            </a:extLst>
          </p:cNvPr>
          <p:cNvSpPr/>
          <p:nvPr userDrawn="1"/>
        </p:nvSpPr>
        <p:spPr>
          <a:xfrm>
            <a:off x="0" y="6407732"/>
            <a:ext cx="12191998" cy="450268"/>
          </a:xfrm>
          <a:prstGeom prst="rect">
            <a:avLst/>
          </a:prstGeom>
          <a:solidFill>
            <a:srgbClr val="4B57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9DB3975-6528-3DF2-55F0-B628B58BC288}"/>
              </a:ext>
            </a:extLst>
          </p:cNvPr>
          <p:cNvSpPr/>
          <p:nvPr userDrawn="1"/>
        </p:nvSpPr>
        <p:spPr>
          <a:xfrm>
            <a:off x="569581" y="1558811"/>
            <a:ext cx="214191" cy="7407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4B575F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A57FE2D-DFAF-421C-BF0E-5D53FE5805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9115" y="2401208"/>
            <a:ext cx="637105" cy="630980"/>
          </a:xfrm>
          <a:prstGeom prst="rect">
            <a:avLst/>
          </a:prstGeom>
        </p:spPr>
      </p:pic>
      <p:sp>
        <p:nvSpPr>
          <p:cNvPr id="16" name="Rectangle : avec coins arrondis en haut 15">
            <a:extLst>
              <a:ext uri="{FF2B5EF4-FFF2-40B4-BE49-F238E27FC236}">
                <a16:creationId xmlns:a16="http://schemas.microsoft.com/office/drawing/2014/main" id="{7843EBC6-F7B5-8DF4-49F2-98063BD76796}"/>
              </a:ext>
            </a:extLst>
          </p:cNvPr>
          <p:cNvSpPr/>
          <p:nvPr userDrawn="1"/>
        </p:nvSpPr>
        <p:spPr>
          <a:xfrm>
            <a:off x="936732" y="1983296"/>
            <a:ext cx="2743200" cy="4868886"/>
          </a:xfrm>
          <a:prstGeom prst="round2SameRect">
            <a:avLst>
              <a:gd name="adj1" fmla="val 48126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Rectangle : avec coins arrondis en haut 18">
            <a:extLst>
              <a:ext uri="{FF2B5EF4-FFF2-40B4-BE49-F238E27FC236}">
                <a16:creationId xmlns:a16="http://schemas.microsoft.com/office/drawing/2014/main" id="{0AD92B99-6B89-560E-2DA7-464037D92A17}"/>
              </a:ext>
            </a:extLst>
          </p:cNvPr>
          <p:cNvSpPr/>
          <p:nvPr userDrawn="1"/>
        </p:nvSpPr>
        <p:spPr>
          <a:xfrm>
            <a:off x="4710475" y="1989114"/>
            <a:ext cx="2743200" cy="4868886"/>
          </a:xfrm>
          <a:prstGeom prst="round2SameRect">
            <a:avLst>
              <a:gd name="adj1" fmla="val 48126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Rectangle : avec coins arrondis en haut 19">
            <a:extLst>
              <a:ext uri="{FF2B5EF4-FFF2-40B4-BE49-F238E27FC236}">
                <a16:creationId xmlns:a16="http://schemas.microsoft.com/office/drawing/2014/main" id="{73E8340C-D896-7F78-F083-02F21C8F0DC5}"/>
              </a:ext>
            </a:extLst>
          </p:cNvPr>
          <p:cNvSpPr/>
          <p:nvPr userDrawn="1"/>
        </p:nvSpPr>
        <p:spPr>
          <a:xfrm>
            <a:off x="8496297" y="1989114"/>
            <a:ext cx="2743200" cy="4868886"/>
          </a:xfrm>
          <a:prstGeom prst="round2SameRect">
            <a:avLst>
              <a:gd name="adj1" fmla="val 48126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2887F74-3A61-DEB5-BC37-F940BB507D8A}"/>
              </a:ext>
            </a:extLst>
          </p:cNvPr>
          <p:cNvSpPr/>
          <p:nvPr userDrawn="1"/>
        </p:nvSpPr>
        <p:spPr>
          <a:xfrm>
            <a:off x="-11724" y="-17267"/>
            <a:ext cx="12203724" cy="117892"/>
          </a:xfrm>
          <a:prstGeom prst="rect">
            <a:avLst/>
          </a:prstGeom>
          <a:solidFill>
            <a:srgbClr val="00ABC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42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bleu vert, bleu, Turquoise, Bleu sarcelle&#10;&#10;Le contenu généré par l’IA peut être incorrect.">
            <a:extLst>
              <a:ext uri="{FF2B5EF4-FFF2-40B4-BE49-F238E27FC236}">
                <a16:creationId xmlns:a16="http://schemas.microsoft.com/office/drawing/2014/main" id="{2BE7D455-A82B-B6A0-F1DE-06C16AC3B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65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2F6F496-D954-E356-E232-FC0740802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475" y="456568"/>
            <a:ext cx="3049758" cy="11022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E6CCDF9-C491-0E31-D624-D1EAC710F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C63BD-5B1A-4F59-AE86-9499E46D12C0}" type="datetime1">
              <a:rPr lang="fr-FR" smtClean="0"/>
              <a:t>18/09/2026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8E8E778-56FB-12AE-443F-A41086732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03915D6-EDCA-55C2-4873-C7C2669F7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79A21-1591-408A-80D5-23AEE9D8EC78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60696E2-146A-B5A8-C2A6-28DD434A9468}"/>
              </a:ext>
            </a:extLst>
          </p:cNvPr>
          <p:cNvSpPr/>
          <p:nvPr userDrawn="1"/>
        </p:nvSpPr>
        <p:spPr>
          <a:xfrm>
            <a:off x="569581" y="1558811"/>
            <a:ext cx="214191" cy="7407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pic>
        <p:nvPicPr>
          <p:cNvPr id="51" name="Image 50">
            <a:extLst>
              <a:ext uri="{FF2B5EF4-FFF2-40B4-BE49-F238E27FC236}">
                <a16:creationId xmlns:a16="http://schemas.microsoft.com/office/drawing/2014/main" id="{12DCE96D-44A6-48CA-A065-16BA92F855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83118" y="0"/>
            <a:ext cx="2311218" cy="270590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5CC5B69-166A-36DA-C570-C01F6C080E56}"/>
              </a:ext>
            </a:extLst>
          </p:cNvPr>
          <p:cNvSpPr/>
          <p:nvPr userDrawn="1"/>
        </p:nvSpPr>
        <p:spPr>
          <a:xfrm>
            <a:off x="-11724" y="-17267"/>
            <a:ext cx="12203724" cy="117892"/>
          </a:xfrm>
          <a:prstGeom prst="rect">
            <a:avLst/>
          </a:prstGeom>
          <a:solidFill>
            <a:srgbClr val="00ABC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7109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bleu vert, bleu, Turquoise, Bleu sarcelle&#10;&#10;Le contenu généré par l’IA peut être incorrect.">
            <a:extLst>
              <a:ext uri="{FF2B5EF4-FFF2-40B4-BE49-F238E27FC236}">
                <a16:creationId xmlns:a16="http://schemas.microsoft.com/office/drawing/2014/main" id="{2BE7D455-A82B-B6A0-F1DE-06C16AC3B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65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2F6F496-D954-E356-E232-FC0740802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475" y="456568"/>
            <a:ext cx="3049758" cy="11022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E6CCDF9-C491-0E31-D624-D1EAC710F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C63BD-5B1A-4F59-AE86-9499E46D12C0}" type="datetime1">
              <a:rPr lang="fr-FR" smtClean="0"/>
              <a:t>18/09/2026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8E8E778-56FB-12AE-443F-A41086732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03915D6-EDCA-55C2-4873-C7C2669F7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79A21-1591-408A-80D5-23AEE9D8EC78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60696E2-146A-B5A8-C2A6-28DD434A9468}"/>
              </a:ext>
            </a:extLst>
          </p:cNvPr>
          <p:cNvSpPr/>
          <p:nvPr userDrawn="1"/>
        </p:nvSpPr>
        <p:spPr>
          <a:xfrm>
            <a:off x="569581" y="1558811"/>
            <a:ext cx="214191" cy="7407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CC5B69-166A-36DA-C570-C01F6C080E56}"/>
              </a:ext>
            </a:extLst>
          </p:cNvPr>
          <p:cNvSpPr/>
          <p:nvPr userDrawn="1"/>
        </p:nvSpPr>
        <p:spPr>
          <a:xfrm>
            <a:off x="-11724" y="-17267"/>
            <a:ext cx="12203724" cy="117892"/>
          </a:xfrm>
          <a:prstGeom prst="rect">
            <a:avLst/>
          </a:prstGeom>
          <a:solidFill>
            <a:srgbClr val="00ABC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CF21728-4196-2B30-ADAC-6DFE1DF381F9}"/>
              </a:ext>
            </a:extLst>
          </p:cNvPr>
          <p:cNvGrpSpPr/>
          <p:nvPr userDrawn="1"/>
        </p:nvGrpSpPr>
        <p:grpSpPr>
          <a:xfrm>
            <a:off x="10062367" y="-1194764"/>
            <a:ext cx="2582865" cy="2980278"/>
            <a:chOff x="10022133" y="-1963354"/>
            <a:chExt cx="3561927" cy="4109983"/>
          </a:xfrm>
        </p:grpSpPr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20E2DD67-F005-B418-0352-BB20F0358A1A}"/>
                </a:ext>
              </a:extLst>
            </p:cNvPr>
            <p:cNvSpPr/>
            <p:nvPr/>
          </p:nvSpPr>
          <p:spPr>
            <a:xfrm rot="9920081">
              <a:off x="10022133" y="-1140405"/>
              <a:ext cx="3561927" cy="3287034"/>
            </a:xfrm>
            <a:custGeom>
              <a:avLst/>
              <a:gdLst>
                <a:gd name="connsiteX0" fmla="*/ 2785632 w 3501562"/>
                <a:gd name="connsiteY0" fmla="*/ 0 h 3200774"/>
                <a:gd name="connsiteX1" fmla="*/ 3501562 w 3501562"/>
                <a:gd name="connsiteY1" fmla="*/ 715930 h 3200774"/>
                <a:gd name="connsiteX2" fmla="*/ 3185915 w 3501562"/>
                <a:gd name="connsiteY2" fmla="*/ 1309591 h 3200774"/>
                <a:gd name="connsiteX3" fmla="*/ 3182605 w 3501562"/>
                <a:gd name="connsiteY3" fmla="*/ 1311387 h 3200774"/>
                <a:gd name="connsiteX4" fmla="*/ 903249 w 3501562"/>
                <a:gd name="connsiteY4" fmla="*/ 3200774 h 3200774"/>
                <a:gd name="connsiteX5" fmla="*/ 0 w 3501562"/>
                <a:gd name="connsiteY5" fmla="*/ 2111095 h 3200774"/>
                <a:gd name="connsiteX6" fmla="*/ 2248107 w 3501562"/>
                <a:gd name="connsiteY6" fmla="*/ 247611 h 3200774"/>
                <a:gd name="connsiteX7" fmla="*/ 2279393 w 3501562"/>
                <a:gd name="connsiteY7" fmla="*/ 209691 h 3200774"/>
                <a:gd name="connsiteX8" fmla="*/ 2785632 w 3501562"/>
                <a:gd name="connsiteY8" fmla="*/ 0 h 3200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01562" h="3200774">
                  <a:moveTo>
                    <a:pt x="2785632" y="0"/>
                  </a:moveTo>
                  <a:cubicBezTo>
                    <a:pt x="3181029" y="0"/>
                    <a:pt x="3501562" y="320533"/>
                    <a:pt x="3501562" y="715930"/>
                  </a:cubicBezTo>
                  <a:cubicBezTo>
                    <a:pt x="3501562" y="963053"/>
                    <a:pt x="3376354" y="1180933"/>
                    <a:pt x="3185915" y="1309591"/>
                  </a:cubicBezTo>
                  <a:lnTo>
                    <a:pt x="3182605" y="1311387"/>
                  </a:lnTo>
                  <a:lnTo>
                    <a:pt x="903249" y="3200774"/>
                  </a:lnTo>
                  <a:lnTo>
                    <a:pt x="0" y="2111095"/>
                  </a:lnTo>
                  <a:lnTo>
                    <a:pt x="2248107" y="247611"/>
                  </a:lnTo>
                  <a:lnTo>
                    <a:pt x="2279393" y="209691"/>
                  </a:lnTo>
                  <a:cubicBezTo>
                    <a:pt x="2408951" y="80134"/>
                    <a:pt x="2587934" y="0"/>
                    <a:pt x="2785632" y="0"/>
                  </a:cubicBez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FBB360A3-33CF-4226-ADA3-C46C7F18A3B5}"/>
                </a:ext>
              </a:extLst>
            </p:cNvPr>
            <p:cNvSpPr/>
            <p:nvPr/>
          </p:nvSpPr>
          <p:spPr>
            <a:xfrm rot="7490934">
              <a:off x="10165338" y="-785567"/>
              <a:ext cx="3140300" cy="784726"/>
            </a:xfrm>
            <a:custGeom>
              <a:avLst/>
              <a:gdLst>
                <a:gd name="connsiteX0" fmla="*/ 2988631 w 3140300"/>
                <a:gd name="connsiteY0" fmla="*/ 82522 h 784726"/>
                <a:gd name="connsiteX1" fmla="*/ 3057778 w 3140300"/>
                <a:gd name="connsiteY1" fmla="*/ 633057 h 784726"/>
                <a:gd name="connsiteX2" fmla="*/ 2721586 w 3140300"/>
                <a:gd name="connsiteY2" fmla="*/ 783862 h 784726"/>
                <a:gd name="connsiteX3" fmla="*/ 2661568 w 3140300"/>
                <a:gd name="connsiteY3" fmla="*/ 773981 h 784726"/>
                <a:gd name="connsiteX4" fmla="*/ 0 w 3140300"/>
                <a:gd name="connsiteY4" fmla="*/ 773981 h 784726"/>
                <a:gd name="connsiteX5" fmla="*/ 0 w 3140300"/>
                <a:gd name="connsiteY5" fmla="*/ 4503 h 784726"/>
                <a:gd name="connsiteX6" fmla="*/ 2692681 w 3140300"/>
                <a:gd name="connsiteY6" fmla="*/ 4503 h 784726"/>
                <a:gd name="connsiteX7" fmla="*/ 2699043 w 3140300"/>
                <a:gd name="connsiteY7" fmla="*/ 3077 h 784726"/>
                <a:gd name="connsiteX8" fmla="*/ 2774289 w 3140300"/>
                <a:gd name="connsiteY8" fmla="*/ 864 h 784726"/>
                <a:gd name="connsiteX9" fmla="*/ 2796389 w 3140300"/>
                <a:gd name="connsiteY9" fmla="*/ 4503 h 784726"/>
                <a:gd name="connsiteX10" fmla="*/ 2829578 w 3140300"/>
                <a:gd name="connsiteY10" fmla="*/ 4503 h 784726"/>
                <a:gd name="connsiteX11" fmla="*/ 2829578 w 3140300"/>
                <a:gd name="connsiteY11" fmla="*/ 9967 h 784726"/>
                <a:gd name="connsiteX12" fmla="*/ 2849112 w 3140300"/>
                <a:gd name="connsiteY12" fmla="*/ 13182 h 784726"/>
                <a:gd name="connsiteX13" fmla="*/ 2988631 w 3140300"/>
                <a:gd name="connsiteY13" fmla="*/ 82522 h 784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40300" h="784726">
                  <a:moveTo>
                    <a:pt x="2988631" y="82522"/>
                  </a:moveTo>
                  <a:cubicBezTo>
                    <a:pt x="3159751" y="215454"/>
                    <a:pt x="3190709" y="461936"/>
                    <a:pt x="3057778" y="633057"/>
                  </a:cubicBezTo>
                  <a:cubicBezTo>
                    <a:pt x="2974696" y="740007"/>
                    <a:pt x="2847258" y="792206"/>
                    <a:pt x="2721586" y="783862"/>
                  </a:cubicBezTo>
                  <a:lnTo>
                    <a:pt x="2661568" y="773981"/>
                  </a:lnTo>
                  <a:lnTo>
                    <a:pt x="0" y="773981"/>
                  </a:lnTo>
                  <a:lnTo>
                    <a:pt x="0" y="4503"/>
                  </a:lnTo>
                  <a:lnTo>
                    <a:pt x="2692681" y="4503"/>
                  </a:lnTo>
                  <a:lnTo>
                    <a:pt x="2699043" y="3077"/>
                  </a:lnTo>
                  <a:cubicBezTo>
                    <a:pt x="2723950" y="-52"/>
                    <a:pt x="2749155" y="-804"/>
                    <a:pt x="2774289" y="864"/>
                  </a:cubicBezTo>
                  <a:lnTo>
                    <a:pt x="2796389" y="4503"/>
                  </a:lnTo>
                  <a:lnTo>
                    <a:pt x="2829578" y="4503"/>
                  </a:lnTo>
                  <a:lnTo>
                    <a:pt x="2829578" y="9967"/>
                  </a:lnTo>
                  <a:lnTo>
                    <a:pt x="2849112" y="13182"/>
                  </a:lnTo>
                  <a:cubicBezTo>
                    <a:pt x="2898361" y="26300"/>
                    <a:pt x="2945851" y="49290"/>
                    <a:pt x="2988631" y="82522"/>
                  </a:cubicBez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7596160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en ah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038EFA7-AD0B-4087-BF80-7B9AFBD830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943" y="1825625"/>
            <a:ext cx="11220752" cy="4351338"/>
          </a:xfrm>
        </p:spPr>
        <p:txBody>
          <a:bodyPr/>
          <a:lstStyle>
            <a:lvl1pPr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0C6333C-AA36-4AC4-8E4E-771366959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9A3A4-7CCD-45A3-B13C-14397BB202BE}" type="datetime1">
              <a:rPr lang="fr-FR" smtClean="0"/>
              <a:t>18/09/2026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A794DC2-EC34-4D5F-81B6-8BC4B74D3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E4BEE96-EA34-4B7A-94B9-7A3A48B29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79A21-1591-408A-80D5-23AEE9D8EC78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BC1648-7DBF-498F-A07C-925E65C5DA1B}"/>
              </a:ext>
            </a:extLst>
          </p:cNvPr>
          <p:cNvSpPr/>
          <p:nvPr userDrawn="1"/>
        </p:nvSpPr>
        <p:spPr>
          <a:xfrm>
            <a:off x="569581" y="1558811"/>
            <a:ext cx="214191" cy="74078"/>
          </a:xfrm>
          <a:prstGeom prst="roundRect">
            <a:avLst>
              <a:gd name="adj" fmla="val 50000"/>
            </a:avLst>
          </a:prstGeom>
          <a:solidFill>
            <a:srgbClr val="00AB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6019"/>
              </a:solidFill>
            </a:endParaRPr>
          </a:p>
        </p:txBody>
      </p:sp>
      <p:sp>
        <p:nvSpPr>
          <p:cNvPr id="10" name="Espace réservé du titre 1">
            <a:extLst>
              <a:ext uri="{FF2B5EF4-FFF2-40B4-BE49-F238E27FC236}">
                <a16:creationId xmlns:a16="http://schemas.microsoft.com/office/drawing/2014/main" id="{4BD9243A-B788-4E7C-A58C-8D0D36A1F1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3475" y="456568"/>
            <a:ext cx="11247120" cy="11022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ABC4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71691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A7020B7-3786-4164-A9C4-33F523E4D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475" y="456568"/>
            <a:ext cx="11247120" cy="11022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A0A1B94-5188-49E1-A840-D2DC49EBC7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825" y="1825625"/>
            <a:ext cx="1124712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7E102F-A97A-408F-A550-2962D56127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osis" panose="02010503020202060003" pitchFamily="50" charset="0"/>
              </a:defRPr>
            </a:lvl1pPr>
          </a:lstStyle>
          <a:p>
            <a:fld id="{57CC63BD-5B1A-4F59-AE86-9499E46D12C0}" type="datetime1">
              <a:rPr lang="fr-FR" smtClean="0"/>
              <a:t>18/09/2026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798967-1679-42B1-9D63-5B77733BDE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osis" panose="02010503020202060003" pitchFamily="50" charset="0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5B14789-B706-468C-8034-7DEE850270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osis" panose="02010503020202060003" pitchFamily="50" charset="0"/>
              </a:defRPr>
            </a:lvl1pPr>
          </a:lstStyle>
          <a:p>
            <a:fld id="{C4679A21-1591-408A-80D5-23AEE9D8EC78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F1EB6A7-0F9D-42DD-9C6C-75D1639069B7}"/>
              </a:ext>
            </a:extLst>
          </p:cNvPr>
          <p:cNvSpPr/>
          <p:nvPr userDrawn="1"/>
        </p:nvSpPr>
        <p:spPr>
          <a:xfrm>
            <a:off x="569581" y="1558811"/>
            <a:ext cx="214191" cy="74078"/>
          </a:xfrm>
          <a:prstGeom prst="roundRect">
            <a:avLst>
              <a:gd name="adj" fmla="val 50000"/>
            </a:avLst>
          </a:prstGeom>
          <a:solidFill>
            <a:srgbClr val="00AB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6019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92F28A-A3EB-C594-5F29-600816977DE4}"/>
              </a:ext>
            </a:extLst>
          </p:cNvPr>
          <p:cNvSpPr/>
          <p:nvPr userDrawn="1"/>
        </p:nvSpPr>
        <p:spPr>
          <a:xfrm>
            <a:off x="0" y="1263"/>
            <a:ext cx="12192000" cy="77388"/>
          </a:xfrm>
          <a:prstGeom prst="rect">
            <a:avLst/>
          </a:prstGeom>
          <a:solidFill>
            <a:srgbClr val="00ABC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2559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63" r:id="rId3"/>
    <p:sldLayoutId id="2147483662" r:id="rId4"/>
    <p:sldLayoutId id="2147483701" r:id="rId5"/>
    <p:sldLayoutId id="2147483664" r:id="rId6"/>
    <p:sldLayoutId id="2147483676" r:id="rId7"/>
    <p:sldLayoutId id="2147483700" r:id="rId8"/>
    <p:sldLayoutId id="2147483698" r:id="rId9"/>
    <p:sldLayoutId id="2147483669" r:id="rId10"/>
    <p:sldLayoutId id="2147483699" r:id="rId11"/>
    <p:sldLayoutId id="214748365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baseline="0">
          <a:solidFill>
            <a:srgbClr val="00ABC4"/>
          </a:solidFill>
          <a:latin typeface="Dosis" panose="02010503020202060003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ABC4"/>
        </a:buClr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Dosis" panose="02010503020202060003" pitchFamily="50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ABC4"/>
        </a:buClr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Dosis" panose="02010503020202060003" pitchFamily="50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ABC4"/>
        </a:buClr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Dosis" panose="02010503020202060003" pitchFamily="50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ABC4"/>
        </a:buClr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Dosis" panose="02010503020202060003" pitchFamily="50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ABC4"/>
        </a:buClr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Dosis" panose="02010503020202060003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4">
            <a:extLst>
              <a:ext uri="{FF2B5EF4-FFF2-40B4-BE49-F238E27FC236}">
                <a16:creationId xmlns:a16="http://schemas.microsoft.com/office/drawing/2014/main" id="{0F073A31-DD26-53CA-BE4B-A384AB66C96A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679A21-1591-408A-80D5-23AEE9D8EC78}" type="slidenum">
              <a:rPr lang="fr-FR" smtClean="0"/>
              <a:pPr/>
              <a:t>1</a:t>
            </a:fld>
            <a:endParaRPr lang="fr-FR" dirty="0"/>
          </a:p>
        </p:txBody>
      </p:sp>
      <p:pic>
        <p:nvPicPr>
          <p:cNvPr id="19" name="Image 18" descr="Une image contenant dessin&#10;&#10;Description générée automatiquement">
            <a:extLst>
              <a:ext uri="{FF2B5EF4-FFF2-40B4-BE49-F238E27FC236}">
                <a16:creationId xmlns:a16="http://schemas.microsoft.com/office/drawing/2014/main" id="{2BF2B350-A0CA-E3A4-B608-DEB2921B27F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29490" y="5927677"/>
            <a:ext cx="540643" cy="666223"/>
          </a:xfrm>
          <a:prstGeom prst="rect">
            <a:avLst/>
          </a:prstGeom>
        </p:spPr>
      </p:pic>
      <p:sp>
        <p:nvSpPr>
          <p:cNvPr id="20" name="Titre 1">
            <a:extLst>
              <a:ext uri="{FF2B5EF4-FFF2-40B4-BE49-F238E27FC236}">
                <a16:creationId xmlns:a16="http://schemas.microsoft.com/office/drawing/2014/main" id="{90BCEA9B-CECD-07C6-0F93-0971F27E576F}"/>
              </a:ext>
            </a:extLst>
          </p:cNvPr>
          <p:cNvSpPr txBox="1">
            <a:spLocks/>
          </p:cNvSpPr>
          <p:nvPr/>
        </p:nvSpPr>
        <p:spPr>
          <a:xfrm>
            <a:off x="6775221" y="2221122"/>
            <a:ext cx="3265926" cy="25020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cap="all" baseline="0">
                <a:solidFill>
                  <a:schemeClr val="bg1"/>
                </a:solidFill>
                <a:latin typeface="Dosis" panose="02010503020202060003" pitchFamily="50" charset="0"/>
                <a:ea typeface="+mj-ea"/>
                <a:cs typeface="+mj-cs"/>
              </a:defRPr>
            </a:lvl1pPr>
          </a:lstStyle>
          <a:p>
            <a:endParaRPr lang="fr-FR" sz="3600" dirty="0"/>
          </a:p>
        </p:txBody>
      </p:sp>
      <p:pic>
        <p:nvPicPr>
          <p:cNvPr id="23" name="Image 22" descr="Une image contenant Police, texte, Graphique, logo&#10;&#10;Le contenu généré par l’IA peut être incorrect.">
            <a:extLst>
              <a:ext uri="{FF2B5EF4-FFF2-40B4-BE49-F238E27FC236}">
                <a16:creationId xmlns:a16="http://schemas.microsoft.com/office/drawing/2014/main" id="{8E59F737-B98C-EAFF-93D0-2F722FA97F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14" y="429126"/>
            <a:ext cx="3563293" cy="1202307"/>
          </a:xfrm>
          <a:prstGeom prst="rect">
            <a:avLst/>
          </a:prstGeom>
        </p:spPr>
      </p:pic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C450941D-BEA4-C972-B8A0-E2C5C99EC7B1}"/>
              </a:ext>
            </a:extLst>
          </p:cNvPr>
          <p:cNvSpPr/>
          <p:nvPr/>
        </p:nvSpPr>
        <p:spPr>
          <a:xfrm rot="2305324">
            <a:off x="7377547" y="-1730279"/>
            <a:ext cx="2509123" cy="7225589"/>
          </a:xfrm>
          <a:custGeom>
            <a:avLst/>
            <a:gdLst>
              <a:gd name="connsiteX0" fmla="*/ 28755 w 2509123"/>
              <a:gd name="connsiteY0" fmla="*/ 0 h 7225589"/>
              <a:gd name="connsiteX1" fmla="*/ 2494776 w 2509123"/>
              <a:gd name="connsiteY1" fmla="*/ 0 h 7225589"/>
              <a:gd name="connsiteX2" fmla="*/ 2494776 w 2509123"/>
              <a:gd name="connsiteY2" fmla="*/ 5788914 h 7225589"/>
              <a:gd name="connsiteX3" fmla="*/ 2505449 w 2509123"/>
              <a:gd name="connsiteY3" fmla="*/ 5874080 h 7225589"/>
              <a:gd name="connsiteX4" fmla="*/ 2034177 w 2509123"/>
              <a:gd name="connsiteY4" fmla="*/ 6953880 h 7225589"/>
              <a:gd name="connsiteX5" fmla="*/ 271709 w 2509123"/>
              <a:gd name="connsiteY5" fmla="*/ 6750644 h 7225589"/>
              <a:gd name="connsiteX6" fmla="*/ 27786 w 2509123"/>
              <a:gd name="connsiteY6" fmla="*/ 5708519 h 7225589"/>
              <a:gd name="connsiteX7" fmla="*/ 28755 w 2509123"/>
              <a:gd name="connsiteY7" fmla="*/ 5704848 h 7225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09123" h="7225589">
                <a:moveTo>
                  <a:pt x="28755" y="0"/>
                </a:moveTo>
                <a:lnTo>
                  <a:pt x="2494776" y="0"/>
                </a:lnTo>
                <a:lnTo>
                  <a:pt x="2494776" y="5788914"/>
                </a:lnTo>
                <a:lnTo>
                  <a:pt x="2505449" y="5874080"/>
                </a:lnTo>
                <a:cubicBezTo>
                  <a:pt x="2536203" y="6275623"/>
                  <a:pt x="2373436" y="6684774"/>
                  <a:pt x="2034177" y="6953880"/>
                </a:cubicBezTo>
                <a:cubicBezTo>
                  <a:pt x="1491362" y="7384450"/>
                  <a:pt x="702279" y="7293458"/>
                  <a:pt x="271709" y="6750644"/>
                </a:cubicBezTo>
                <a:cubicBezTo>
                  <a:pt x="29513" y="6445310"/>
                  <a:pt x="-47657" y="6062056"/>
                  <a:pt x="27786" y="5708519"/>
                </a:cubicBezTo>
                <a:lnTo>
                  <a:pt x="28755" y="5704848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712B71F9-8B2A-8AC7-ACB0-2FD498F1A83F}"/>
              </a:ext>
            </a:extLst>
          </p:cNvPr>
          <p:cNvSpPr/>
          <p:nvPr/>
        </p:nvSpPr>
        <p:spPr>
          <a:xfrm rot="2329374">
            <a:off x="7293148" y="-1230738"/>
            <a:ext cx="1744066" cy="4385617"/>
          </a:xfrm>
          <a:custGeom>
            <a:avLst/>
            <a:gdLst>
              <a:gd name="connsiteX0" fmla="*/ 0 w 1744066"/>
              <a:gd name="connsiteY0" fmla="*/ 0 h 4385617"/>
              <a:gd name="connsiteX1" fmla="*/ 1739165 w 1744066"/>
              <a:gd name="connsiteY1" fmla="*/ 0 h 4385617"/>
              <a:gd name="connsiteX2" fmla="*/ 1739165 w 1744066"/>
              <a:gd name="connsiteY2" fmla="*/ 3432272 h 4385617"/>
              <a:gd name="connsiteX3" fmla="*/ 1741032 w 1744066"/>
              <a:gd name="connsiteY3" fmla="*/ 3442510 h 4385617"/>
              <a:gd name="connsiteX4" fmla="*/ 1419528 w 1744066"/>
              <a:gd name="connsiteY4" fmla="*/ 4193439 h 4385617"/>
              <a:gd name="connsiteX5" fmla="*/ 196594 w 1744066"/>
              <a:gd name="connsiteY5" fmla="*/ 4061080 h 4385617"/>
              <a:gd name="connsiteX6" fmla="*/ 7450 w 1744066"/>
              <a:gd name="connsiteY6" fmla="*/ 3589075 h 4385617"/>
              <a:gd name="connsiteX7" fmla="*/ 7476 w 1744066"/>
              <a:gd name="connsiteY7" fmla="*/ 3586904 h 4385617"/>
              <a:gd name="connsiteX8" fmla="*/ 0 w 1744066"/>
              <a:gd name="connsiteY8" fmla="*/ 3586904 h 4385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066" h="4385617">
                <a:moveTo>
                  <a:pt x="0" y="0"/>
                </a:moveTo>
                <a:lnTo>
                  <a:pt x="1739165" y="0"/>
                </a:lnTo>
                <a:lnTo>
                  <a:pt x="1739165" y="3432272"/>
                </a:lnTo>
                <a:lnTo>
                  <a:pt x="1741032" y="3442510"/>
                </a:lnTo>
                <a:cubicBezTo>
                  <a:pt x="1764301" y="3720757"/>
                  <a:pt x="1653437" y="4005217"/>
                  <a:pt x="1419528" y="4193439"/>
                </a:cubicBezTo>
                <a:cubicBezTo>
                  <a:pt x="1045274" y="4494593"/>
                  <a:pt x="497749" y="4435334"/>
                  <a:pt x="196594" y="4061080"/>
                </a:cubicBezTo>
                <a:cubicBezTo>
                  <a:pt x="83661" y="3920735"/>
                  <a:pt x="21411" y="3756023"/>
                  <a:pt x="7450" y="3589075"/>
                </a:cubicBezTo>
                <a:lnTo>
                  <a:pt x="7476" y="3586904"/>
                </a:lnTo>
                <a:lnTo>
                  <a:pt x="0" y="3586904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18FA752-36F5-3FDF-44A7-AB8D174FC3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8401" y="2730982"/>
            <a:ext cx="4484398" cy="1872508"/>
          </a:xfrm>
        </p:spPr>
        <p:txBody>
          <a:bodyPr>
            <a:noAutofit/>
          </a:bodyPr>
          <a:lstStyle/>
          <a:p>
            <a:r>
              <a:rPr lang="fr-FR" sz="3500" dirty="0"/>
              <a:t>Appel </a:t>
            </a:r>
            <a:br>
              <a:rPr lang="fr-FR" sz="3500" dirty="0"/>
            </a:br>
            <a:r>
              <a:rPr lang="fr-FR" sz="3500" dirty="0"/>
              <a:t>à Manifestation d’Intérêt </a:t>
            </a:r>
            <a:br>
              <a:rPr lang="fr-FR" sz="3500" dirty="0"/>
            </a:br>
            <a:r>
              <a:rPr lang="fr-FR" sz="3500" dirty="0"/>
              <a:t>« sorties de labos » </a:t>
            </a:r>
          </a:p>
        </p:txBody>
      </p:sp>
    </p:spTree>
    <p:extLst>
      <p:ext uri="{BB962C8B-B14F-4D97-AF65-F5344CB8AC3E}">
        <p14:creationId xmlns:p14="http://schemas.microsoft.com/office/powerpoint/2010/main" val="2067395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B798682-27F8-1857-B642-8A160DEFE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79A21-1591-408A-80D5-23AEE9D8EC78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7A0F824-064A-C4EA-4FE6-892469B0AD89}"/>
              </a:ext>
            </a:extLst>
          </p:cNvPr>
          <p:cNvSpPr/>
          <p:nvPr/>
        </p:nvSpPr>
        <p:spPr>
          <a:xfrm>
            <a:off x="5017756" y="3218861"/>
            <a:ext cx="68838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06019"/>
              </a:buClr>
            </a:pPr>
            <a:r>
              <a:rPr lang="fr-FR" sz="2000" b="1" i="0" dirty="0">
                <a:solidFill>
                  <a:schemeClr val="bg1"/>
                </a:solidFill>
                <a:effectLst/>
                <a:latin typeface="Dosis" panose="02010503020202060003" pitchFamily="50" charset="0"/>
              </a:rPr>
              <a:t>PULSALYS dans le cadre du Programme Universitaire d’Innovation IMPULSE lance un appel à manifestation d’intérêt auprès des chercheurs de Lyon Saint-Etienne qui souhaitent transférer leur résultat de recherche et développer des projets innovants pour répondre aux enjeux et besoins de la société et du monde socioéconomique. </a:t>
            </a:r>
            <a:endParaRPr lang="fr-FR" sz="2000" b="1" dirty="0">
              <a:solidFill>
                <a:schemeClr val="bg1"/>
              </a:solidFill>
              <a:latin typeface="Dosis" panose="02010503020202060003" pitchFamily="50" charset="0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BD5DD6ED-F5C9-2D26-9A58-BBC2DB06DA1F}"/>
              </a:ext>
            </a:extLst>
          </p:cNvPr>
          <p:cNvSpPr/>
          <p:nvPr/>
        </p:nvSpPr>
        <p:spPr>
          <a:xfrm>
            <a:off x="5640030" y="1468480"/>
            <a:ext cx="1199607" cy="119960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E1D856CF-8CC8-2D71-941E-BB56E5398ED6}"/>
              </a:ext>
            </a:extLst>
          </p:cNvPr>
          <p:cNvSpPr/>
          <p:nvPr/>
        </p:nvSpPr>
        <p:spPr>
          <a:xfrm>
            <a:off x="6927168" y="1468480"/>
            <a:ext cx="1199607" cy="119960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Une image contenant Police, Graphique, typographie, graphisme&#10;&#10;Le contenu généré par l’IA peut être incorrect.">
            <a:extLst>
              <a:ext uri="{FF2B5EF4-FFF2-40B4-BE49-F238E27FC236}">
                <a16:creationId xmlns:a16="http://schemas.microsoft.com/office/drawing/2014/main" id="{9A797119-E420-5205-12ED-1E2689406E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222" y="1929083"/>
            <a:ext cx="953222" cy="278401"/>
          </a:xfrm>
          <a:prstGeom prst="rect">
            <a:avLst/>
          </a:prstGeom>
        </p:spPr>
      </p:pic>
      <p:pic>
        <p:nvPicPr>
          <p:cNvPr id="11" name="Image 10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2056006A-C65D-CA6C-59D4-5305AA3414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530" y="1962416"/>
            <a:ext cx="892883" cy="211734"/>
          </a:xfrm>
          <a:prstGeom prst="rect">
            <a:avLst/>
          </a:prstGeom>
        </p:spPr>
      </p:pic>
      <p:pic>
        <p:nvPicPr>
          <p:cNvPr id="2" name="Graphique 1">
            <a:extLst>
              <a:ext uri="{FF2B5EF4-FFF2-40B4-BE49-F238E27FC236}">
                <a16:creationId xmlns:a16="http://schemas.microsoft.com/office/drawing/2014/main" id="{77A4A99E-4DB9-5810-1CCD-13FA3507A1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4615763">
            <a:off x="4039942" y="3509449"/>
            <a:ext cx="1039928" cy="11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7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0993CD-5C1B-F919-FDCE-23523BED3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475" y="879999"/>
            <a:ext cx="3062893" cy="1102243"/>
          </a:xfrm>
        </p:spPr>
        <p:txBody>
          <a:bodyPr>
            <a:normAutofit fontScale="90000"/>
          </a:bodyPr>
          <a:lstStyle/>
          <a:p>
            <a:r>
              <a:rPr lang="fr-FR" dirty="0"/>
              <a:t>OBJECTIFS </a:t>
            </a:r>
            <a:br>
              <a:rPr lang="fr-FR" dirty="0"/>
            </a:br>
            <a:r>
              <a:rPr lang="fr-FR" dirty="0"/>
              <a:t>DE L’</a:t>
            </a:r>
            <a:r>
              <a:rPr lang="fr-FR" sz="3200" dirty="0"/>
              <a:t>Appel </a:t>
            </a:r>
            <a:br>
              <a:rPr lang="fr-FR" sz="3200" dirty="0"/>
            </a:br>
            <a:r>
              <a:rPr lang="fr-FR" sz="3200" dirty="0"/>
              <a:t>à Manifestation </a:t>
            </a:r>
            <a:endParaRPr lang="fr-FR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D61B8E8-1F6F-4F56-D01C-9855B87E1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79A21-1591-408A-80D5-23AEE9D8EC78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2A15185-5FB6-7205-209A-7E67919B9FA2}"/>
              </a:ext>
            </a:extLst>
          </p:cNvPr>
          <p:cNvSpPr txBox="1"/>
          <p:nvPr/>
        </p:nvSpPr>
        <p:spPr>
          <a:xfrm>
            <a:off x="6425418" y="888870"/>
            <a:ext cx="4928382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00ABC4"/>
              </a:buClr>
              <a:buFont typeface="Arial" panose="020B0604020202020204" pitchFamily="34" charset="0"/>
              <a:buChar char="•"/>
            </a:pPr>
            <a:r>
              <a:rPr lang="fr-FR" sz="1800" b="1" dirty="0">
                <a:solidFill>
                  <a:srgbClr val="4B575F"/>
                </a:solidFill>
                <a:latin typeface="Dosis" panose="02010503020202060003" pitchFamily="50" charset="0"/>
              </a:rPr>
              <a:t>Détecter, accompagner et développer des projets d’innovation issus des laboratoires de recherche du site Lyon-Saint Etienne</a:t>
            </a:r>
          </a:p>
          <a:p>
            <a:pPr>
              <a:buClr>
                <a:srgbClr val="00ABC4"/>
              </a:buClr>
            </a:pPr>
            <a:endParaRPr lang="fr-FR" b="1" dirty="0">
              <a:solidFill>
                <a:srgbClr val="4B575F"/>
              </a:solidFill>
              <a:latin typeface="Dosis" panose="02010503020202060003" pitchFamily="50" charset="0"/>
            </a:endParaRPr>
          </a:p>
          <a:p>
            <a:pPr marL="285750" indent="-285750">
              <a:buClr>
                <a:srgbClr val="00ABC4"/>
              </a:buClr>
              <a:buFont typeface="Arial" panose="020B0604020202020204" pitchFamily="34" charset="0"/>
              <a:buChar char="•"/>
            </a:pPr>
            <a:r>
              <a:rPr lang="fr-FR" sz="1800" b="1" dirty="0">
                <a:solidFill>
                  <a:srgbClr val="4B575F"/>
                </a:solidFill>
                <a:latin typeface="Dosis" panose="02010503020202060003" pitchFamily="50" charset="0"/>
              </a:rPr>
              <a:t>Construire des projets de transfert vers le monde socio-économique. </a:t>
            </a:r>
          </a:p>
          <a:p>
            <a:pPr marL="285750" indent="-285750">
              <a:buClr>
                <a:srgbClr val="F06019"/>
              </a:buClr>
              <a:buFont typeface="Arial" panose="020B0604020202020204" pitchFamily="34" charset="0"/>
              <a:buChar char="•"/>
            </a:pPr>
            <a:endParaRPr lang="fr-FR" b="1" dirty="0">
              <a:solidFill>
                <a:srgbClr val="4B575F"/>
              </a:solidFill>
              <a:latin typeface="Dosis" panose="02010503020202060003" pitchFamily="50" charset="0"/>
            </a:endParaRPr>
          </a:p>
          <a:p>
            <a:pPr>
              <a:buClr>
                <a:srgbClr val="F06019"/>
              </a:buClr>
            </a:pPr>
            <a:r>
              <a:rPr lang="fr-FR" sz="1800" b="1" dirty="0">
                <a:solidFill>
                  <a:srgbClr val="4B575F"/>
                </a:solidFill>
                <a:latin typeface="Dosis" panose="02010503020202060003" pitchFamily="50" charset="0"/>
              </a:rPr>
              <a:t>Cet AMI repose : </a:t>
            </a:r>
          </a:p>
          <a:p>
            <a:pPr marL="285750" indent="-285750">
              <a:buClr>
                <a:srgbClr val="00ABC4"/>
              </a:buClr>
              <a:buFont typeface="Arial" panose="020B0604020202020204" pitchFamily="34" charset="0"/>
              <a:buChar char="•"/>
            </a:pPr>
            <a:r>
              <a:rPr lang="fr-FR" sz="1800" b="1" dirty="0">
                <a:solidFill>
                  <a:srgbClr val="4B575F"/>
                </a:solidFill>
                <a:latin typeface="Dosis" panose="02010503020202060003" pitchFamily="50" charset="0"/>
              </a:rPr>
              <a:t>sur un process de candidature simple, </a:t>
            </a:r>
          </a:p>
          <a:p>
            <a:pPr marL="285750" indent="-285750">
              <a:buClr>
                <a:srgbClr val="00ABC4"/>
              </a:buClr>
              <a:buFont typeface="Arial" panose="020B0604020202020204" pitchFamily="34" charset="0"/>
              <a:buChar char="•"/>
            </a:pPr>
            <a:r>
              <a:rPr lang="fr-FR" sz="1800" b="1" dirty="0">
                <a:solidFill>
                  <a:srgbClr val="4B575F"/>
                </a:solidFill>
                <a:latin typeface="Dosis" panose="02010503020202060003" pitchFamily="50" charset="0"/>
              </a:rPr>
              <a:t>une instruction rapide et transparente par un jury représentatif du site </a:t>
            </a:r>
          </a:p>
          <a:p>
            <a:pPr marL="285750" indent="-285750">
              <a:buClr>
                <a:srgbClr val="00ABC4"/>
              </a:buClr>
              <a:buFont typeface="Arial" panose="020B0604020202020204" pitchFamily="34" charset="0"/>
              <a:buChar char="•"/>
            </a:pPr>
            <a:r>
              <a:rPr lang="fr-FR" sz="1800" b="1" dirty="0">
                <a:solidFill>
                  <a:srgbClr val="4B575F"/>
                </a:solidFill>
                <a:latin typeface="Dosis" panose="02010503020202060003" pitchFamily="50" charset="0"/>
              </a:rPr>
              <a:t>et une mise en œuvre simple et efficace. </a:t>
            </a:r>
          </a:p>
          <a:p>
            <a:pPr>
              <a:buClr>
                <a:srgbClr val="F06019"/>
              </a:buClr>
            </a:pPr>
            <a:endParaRPr lang="fr-FR" b="1" dirty="0">
              <a:solidFill>
                <a:srgbClr val="4B575F"/>
              </a:solidFill>
              <a:latin typeface="Dosis" panose="02010503020202060003" pitchFamily="50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D6DEB28-9488-D3F8-25E5-9B1A35714B74}"/>
              </a:ext>
            </a:extLst>
          </p:cNvPr>
          <p:cNvSpPr/>
          <p:nvPr/>
        </p:nvSpPr>
        <p:spPr>
          <a:xfrm>
            <a:off x="569581" y="2204979"/>
            <a:ext cx="214191" cy="7407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5" name="Rectangle : avec coins arrondis en haut 14">
            <a:extLst>
              <a:ext uri="{FF2B5EF4-FFF2-40B4-BE49-F238E27FC236}">
                <a16:creationId xmlns:a16="http://schemas.microsoft.com/office/drawing/2014/main" id="{B0F4081A-1845-FD43-A6AB-D047CF7B1E4A}"/>
              </a:ext>
            </a:extLst>
          </p:cNvPr>
          <p:cNvSpPr/>
          <p:nvPr/>
        </p:nvSpPr>
        <p:spPr>
          <a:xfrm rot="16200000">
            <a:off x="8664541" y="3229527"/>
            <a:ext cx="2087330" cy="4967589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AB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F6A2C49-8E1C-C68A-4976-66336D12498B}"/>
              </a:ext>
            </a:extLst>
          </p:cNvPr>
          <p:cNvSpPr txBox="1"/>
          <p:nvPr/>
        </p:nvSpPr>
        <p:spPr>
          <a:xfrm>
            <a:off x="7700661" y="4873799"/>
            <a:ext cx="423203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Clr>
                <a:srgbClr val="F06019"/>
              </a:buClr>
            </a:pPr>
            <a:r>
              <a:rPr lang="fr-FR" sz="1800" b="1" dirty="0">
                <a:solidFill>
                  <a:schemeClr val="bg1"/>
                </a:solidFill>
                <a:latin typeface="Dosis" panose="02010503020202060003" pitchFamily="50" charset="0"/>
              </a:rPr>
              <a:t>L’ensemble des projets soumis sera orienté vers un partenaire pertinent. Les dossiers sélectionnés bénéficieront d’un accompagnement individuel au montage d’une demande d’investissement en maturation ou prématuration.</a:t>
            </a:r>
          </a:p>
        </p:txBody>
      </p:sp>
      <p:pic>
        <p:nvPicPr>
          <p:cNvPr id="10" name="Graphique 9">
            <a:extLst>
              <a:ext uri="{FF2B5EF4-FFF2-40B4-BE49-F238E27FC236}">
                <a16:creationId xmlns:a16="http://schemas.microsoft.com/office/drawing/2014/main" id="{775C93B9-68E7-20F5-A7F6-B4AA5A5A742E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033" r="29637" b="24287"/>
          <a:stretch/>
        </p:blipFill>
        <p:spPr>
          <a:xfrm rot="4697311">
            <a:off x="-1276251" y="3041168"/>
            <a:ext cx="1863688" cy="5147198"/>
          </a:xfrm>
          <a:prstGeom prst="rect">
            <a:avLst/>
          </a:prstGeom>
        </p:spPr>
      </p:pic>
      <p:pic>
        <p:nvPicPr>
          <p:cNvPr id="13" name="Graphique 12">
            <a:extLst>
              <a:ext uri="{FF2B5EF4-FFF2-40B4-BE49-F238E27FC236}">
                <a16:creationId xmlns:a16="http://schemas.microsoft.com/office/drawing/2014/main" id="{6351CA29-33A2-0B60-A569-610400F5649A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033" t="-1" r="29637" b="65333"/>
          <a:stretch/>
        </p:blipFill>
        <p:spPr>
          <a:xfrm rot="15897921">
            <a:off x="2699687" y="1518059"/>
            <a:ext cx="1863688" cy="235679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F842A-DBA6-88C0-F105-BD8C5B3C05D3}"/>
              </a:ext>
            </a:extLst>
          </p:cNvPr>
          <p:cNvGrpSpPr/>
          <p:nvPr/>
        </p:nvGrpSpPr>
        <p:grpSpPr>
          <a:xfrm>
            <a:off x="1403291" y="3110411"/>
            <a:ext cx="1890318" cy="1854056"/>
            <a:chOff x="1567067" y="2837459"/>
            <a:chExt cx="1890318" cy="1854056"/>
          </a:xfrm>
          <a:solidFill>
            <a:srgbClr val="F06019"/>
          </a:solidFill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F8337837-9C0A-B572-6DE6-B4807FDCC8D5}"/>
                </a:ext>
              </a:extLst>
            </p:cNvPr>
            <p:cNvSpPr/>
            <p:nvPr/>
          </p:nvSpPr>
          <p:spPr>
            <a:xfrm>
              <a:off x="1567067" y="2837459"/>
              <a:ext cx="1890318" cy="1854056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6" name="Image 5" descr="Une image contenant dessin&#10;&#10;Description générée automatiquement">
              <a:extLst>
                <a:ext uri="{FF2B5EF4-FFF2-40B4-BE49-F238E27FC236}">
                  <a16:creationId xmlns:a16="http://schemas.microsoft.com/office/drawing/2014/main" id="{0B3BD42C-335B-96CE-179F-076F70C504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52048" y="3524372"/>
              <a:ext cx="1520356" cy="469962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049862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C1ABBD-D082-C181-1E5F-A5C1E447A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Critères d’éligibilité 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E5F6B9B-8988-9171-3917-E3C655DB3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79A21-1591-408A-80D5-23AEE9D8EC78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9630367A-6C5C-66F1-42E8-8CE514FABC98}"/>
              </a:ext>
            </a:extLst>
          </p:cNvPr>
          <p:cNvSpPr txBox="1">
            <a:spLocks/>
          </p:cNvSpPr>
          <p:nvPr/>
        </p:nvSpPr>
        <p:spPr>
          <a:xfrm>
            <a:off x="1095553" y="3284677"/>
            <a:ext cx="2422639" cy="1014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F06019"/>
                </a:solidFill>
                <a:latin typeface="Dosis" panose="02010503020202060003" pitchFamily="50" charset="0"/>
                <a:ea typeface="+mj-ea"/>
                <a:cs typeface="+mj-cs"/>
              </a:defRPr>
            </a:lvl1pPr>
          </a:lstStyle>
          <a:p>
            <a:pPr algn="ctr"/>
            <a:r>
              <a:rPr lang="fr-FR" sz="1800" dirty="0">
                <a:solidFill>
                  <a:srgbClr val="00ABC4"/>
                </a:solidFill>
              </a:rPr>
              <a:t>ÊTRE UN CHERCHEUR DU SITE LYON </a:t>
            </a:r>
          </a:p>
          <a:p>
            <a:pPr algn="ctr"/>
            <a:r>
              <a:rPr lang="fr-FR" sz="1800" dirty="0">
                <a:solidFill>
                  <a:srgbClr val="00ABC4"/>
                </a:solidFill>
              </a:rPr>
              <a:t>SAINT-ETIENNE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2D78052-38D5-0CD1-CE72-A8733ED398FF}"/>
              </a:ext>
            </a:extLst>
          </p:cNvPr>
          <p:cNvSpPr txBox="1">
            <a:spLocks/>
          </p:cNvSpPr>
          <p:nvPr/>
        </p:nvSpPr>
        <p:spPr>
          <a:xfrm>
            <a:off x="4873449" y="3284677"/>
            <a:ext cx="2422639" cy="1014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F06019"/>
                </a:solidFill>
                <a:latin typeface="Dosis" panose="02010503020202060003" pitchFamily="50" charset="0"/>
                <a:ea typeface="+mj-ea"/>
                <a:cs typeface="+mj-cs"/>
              </a:defRPr>
            </a:lvl1pPr>
          </a:lstStyle>
          <a:p>
            <a:pPr algn="ctr"/>
            <a:r>
              <a:rPr lang="fr-FR" sz="1800" dirty="0">
                <a:solidFill>
                  <a:srgbClr val="00ABC4"/>
                </a:solidFill>
              </a:rPr>
              <a:t>DISPOSER DE RÉSULTATS DE RECHERCHE VALORISABLES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86FFFDDD-7ED9-892E-0C83-5D8E23095D31}"/>
              </a:ext>
            </a:extLst>
          </p:cNvPr>
          <p:cNvSpPr txBox="1">
            <a:spLocks/>
          </p:cNvSpPr>
          <p:nvPr/>
        </p:nvSpPr>
        <p:spPr>
          <a:xfrm>
            <a:off x="8651345" y="3284677"/>
            <a:ext cx="2422639" cy="10148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F06019"/>
                </a:solidFill>
                <a:latin typeface="Dosis" panose="02010503020202060003" pitchFamily="50" charset="0"/>
                <a:ea typeface="+mj-ea"/>
                <a:cs typeface="+mj-cs"/>
              </a:defRPr>
            </a:lvl1pPr>
          </a:lstStyle>
          <a:p>
            <a:pPr algn="ctr"/>
            <a:r>
              <a:rPr lang="fr-FR" sz="1800" dirty="0">
                <a:solidFill>
                  <a:srgbClr val="00ABC4"/>
                </a:solidFill>
              </a:rPr>
              <a:t>TÉMOIGNER D’UNE VOLONTÉ DE TRANSFERT VERS DES ACTEURS</a:t>
            </a:r>
          </a:p>
          <a:p>
            <a:pPr algn="ctr"/>
            <a:r>
              <a:rPr lang="fr-FR" sz="1800" dirty="0">
                <a:solidFill>
                  <a:srgbClr val="00ABC4"/>
                </a:solidFill>
              </a:rPr>
              <a:t>SOCIO-ÉCONOMIQUES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077F759D-26BB-EF0E-8565-4FDC243BE31E}"/>
              </a:ext>
            </a:extLst>
          </p:cNvPr>
          <p:cNvSpPr txBox="1">
            <a:spLocks/>
          </p:cNvSpPr>
          <p:nvPr/>
        </p:nvSpPr>
        <p:spPr>
          <a:xfrm>
            <a:off x="1095553" y="5102449"/>
            <a:ext cx="2422639" cy="10148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F06019"/>
                </a:solidFill>
                <a:latin typeface="Dosis" panose="02010503020202060003" pitchFamily="50" charset="0"/>
                <a:ea typeface="+mj-ea"/>
                <a:cs typeface="+mj-cs"/>
              </a:defRPr>
            </a:lvl1pPr>
          </a:lstStyle>
          <a:p>
            <a:pPr algn="ctr"/>
            <a:r>
              <a:rPr lang="fr-FR" sz="1600" dirty="0">
                <a:solidFill>
                  <a:srgbClr val="4B575F"/>
                </a:solidFill>
              </a:rPr>
              <a:t>Travaillant dans un des laboratoires des établissements de recherche publique du site Lyon Saint-Etienne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1DB61BA-8843-9943-10A7-A2CD2A76B7F1}"/>
              </a:ext>
            </a:extLst>
          </p:cNvPr>
          <p:cNvSpPr txBox="1"/>
          <p:nvPr/>
        </p:nvSpPr>
        <p:spPr>
          <a:xfrm>
            <a:off x="4873451" y="4948157"/>
            <a:ext cx="242263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rgbClr val="4B575F"/>
                </a:solidFill>
                <a:latin typeface="Dosis" panose="02010503020202060003" pitchFamily="50" charset="0"/>
              </a:rPr>
              <a:t>pouvant faire l’objet d’un transfert, c’est-à-dire vers un développement d’un produit, d’un procédé ou d’un service nouveau.  </a:t>
            </a:r>
          </a:p>
        </p:txBody>
      </p:sp>
      <p:sp>
        <p:nvSpPr>
          <p:cNvPr id="5" name="Flèche : bas 4">
            <a:extLst>
              <a:ext uri="{FF2B5EF4-FFF2-40B4-BE49-F238E27FC236}">
                <a16:creationId xmlns:a16="http://schemas.microsoft.com/office/drawing/2014/main" id="{A28B7EA4-EC3E-CE11-6132-5CB78C7C3366}"/>
              </a:ext>
            </a:extLst>
          </p:cNvPr>
          <p:cNvSpPr/>
          <p:nvPr/>
        </p:nvSpPr>
        <p:spPr>
          <a:xfrm>
            <a:off x="2189642" y="4396264"/>
            <a:ext cx="234461" cy="293077"/>
          </a:xfrm>
          <a:prstGeom prst="downArrow">
            <a:avLst/>
          </a:prstGeom>
          <a:solidFill>
            <a:srgbClr val="F0601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D198961F-D736-012F-1264-0CB2868182FE}"/>
              </a:ext>
            </a:extLst>
          </p:cNvPr>
          <p:cNvSpPr/>
          <p:nvPr/>
        </p:nvSpPr>
        <p:spPr>
          <a:xfrm>
            <a:off x="5967539" y="4396263"/>
            <a:ext cx="234461" cy="293077"/>
          </a:xfrm>
          <a:prstGeom prst="downArrow">
            <a:avLst/>
          </a:prstGeom>
          <a:solidFill>
            <a:srgbClr val="F0601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Graphique 13" descr="Homme scientifique avec un remplissage uni">
            <a:extLst>
              <a:ext uri="{FF2B5EF4-FFF2-40B4-BE49-F238E27FC236}">
                <a16:creationId xmlns:a16="http://schemas.microsoft.com/office/drawing/2014/main" id="{23F5C71C-EA40-BBF5-9953-DDFDE19048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63807" y="2548709"/>
            <a:ext cx="686129" cy="68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962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 : avec coins arrondis en haut 15">
            <a:extLst>
              <a:ext uri="{FF2B5EF4-FFF2-40B4-BE49-F238E27FC236}">
                <a16:creationId xmlns:a16="http://schemas.microsoft.com/office/drawing/2014/main" id="{708422E4-FEF1-D68B-C78A-9F992754FCF6}"/>
              </a:ext>
            </a:extLst>
          </p:cNvPr>
          <p:cNvSpPr/>
          <p:nvPr/>
        </p:nvSpPr>
        <p:spPr>
          <a:xfrm rot="5400000">
            <a:off x="1336069" y="773398"/>
            <a:ext cx="1166720" cy="38309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AB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4D31BE4F-A2E6-C3DA-6EC2-4C071EEFD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900" dirty="0">
                <a:solidFill>
                  <a:schemeClr val="bg1"/>
                </a:solidFill>
              </a:rPr>
              <a:t>Présentation </a:t>
            </a:r>
            <a:br>
              <a:rPr lang="fr-FR" sz="2900" dirty="0">
                <a:solidFill>
                  <a:schemeClr val="bg1"/>
                </a:solidFill>
              </a:rPr>
            </a:br>
            <a:r>
              <a:rPr lang="fr-FR" sz="2900" dirty="0">
                <a:solidFill>
                  <a:schemeClr val="bg1"/>
                </a:solidFill>
              </a:rPr>
              <a:t>des projets 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693C7BD-228C-BED0-20CB-6FC5FF493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79A21-1591-408A-80D5-23AEE9D8EC78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37D3FCD-9DEC-AE1E-6407-B05CFBD07472}"/>
              </a:ext>
            </a:extLst>
          </p:cNvPr>
          <p:cNvSpPr txBox="1"/>
          <p:nvPr/>
        </p:nvSpPr>
        <p:spPr>
          <a:xfrm>
            <a:off x="166824" y="2274611"/>
            <a:ext cx="334065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ABC4"/>
              </a:buClr>
            </a:pPr>
            <a:r>
              <a:rPr lang="fr-FR" sz="1800" b="1" dirty="0">
                <a:solidFill>
                  <a:schemeClr val="bg1"/>
                </a:solidFill>
                <a:latin typeface="Dosis" panose="02010503020202060003" pitchFamily="50" charset="0"/>
              </a:rPr>
              <a:t>Présenter son projet </a:t>
            </a:r>
          </a:p>
          <a:p>
            <a:pPr>
              <a:buClr>
                <a:srgbClr val="00ABC4"/>
              </a:buClr>
            </a:pPr>
            <a:r>
              <a:rPr lang="fr-FR" sz="1500" b="1" dirty="0">
                <a:solidFill>
                  <a:srgbClr val="4B575F"/>
                </a:solidFill>
                <a:latin typeface="Dosis" panose="02010503020202060003" pitchFamily="50" charset="0"/>
              </a:rPr>
              <a:t>en suivant le plan indicatif du fichier</a:t>
            </a:r>
          </a:p>
          <a:p>
            <a:pPr>
              <a:buClr>
                <a:srgbClr val="00ABC4"/>
              </a:buClr>
            </a:pPr>
            <a:r>
              <a:rPr lang="fr-FR" sz="1500" b="1" dirty="0">
                <a:solidFill>
                  <a:srgbClr val="4B575F"/>
                </a:solidFill>
                <a:latin typeface="Dosis" panose="02010503020202060003" pitchFamily="50" charset="0"/>
              </a:rPr>
              <a:t>de candidature</a:t>
            </a:r>
            <a:endParaRPr lang="fr-FR" b="1" dirty="0">
              <a:solidFill>
                <a:srgbClr val="4B575F"/>
              </a:solidFill>
              <a:latin typeface="Dosis" panose="02010503020202060003" pitchFamily="50" charset="0"/>
            </a:endParaRPr>
          </a:p>
          <a:p>
            <a:pPr>
              <a:buClr>
                <a:srgbClr val="F06019"/>
              </a:buClr>
            </a:pPr>
            <a:r>
              <a:rPr lang="fr-FR" sz="1800" b="1" dirty="0">
                <a:solidFill>
                  <a:schemeClr val="bg1"/>
                </a:solidFill>
                <a:latin typeface="Dosis" panose="02010503020202060003" pitchFamily="50" charset="0"/>
              </a:rPr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E196297-7D5A-5340-FC71-731988D3B4A7}"/>
              </a:ext>
            </a:extLst>
          </p:cNvPr>
          <p:cNvSpPr txBox="1"/>
          <p:nvPr/>
        </p:nvSpPr>
        <p:spPr>
          <a:xfrm>
            <a:off x="8096250" y="3810873"/>
            <a:ext cx="368427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Clr>
                <a:srgbClr val="F06019"/>
              </a:buClr>
            </a:pPr>
            <a:endParaRPr lang="fr-FR" b="1" dirty="0">
              <a:solidFill>
                <a:schemeClr val="bg1"/>
              </a:solidFill>
              <a:latin typeface="Dosis" panose="02010503020202060003" pitchFamily="50" charset="0"/>
            </a:endParaRPr>
          </a:p>
          <a:p>
            <a:pPr algn="r">
              <a:buClr>
                <a:srgbClr val="F06019"/>
              </a:buClr>
            </a:pPr>
            <a:r>
              <a:rPr lang="fr-FR" sz="1800" b="1" dirty="0">
                <a:solidFill>
                  <a:srgbClr val="4B575F"/>
                </a:solidFill>
                <a:latin typeface="Dosis" panose="02010503020202060003" pitchFamily="50" charset="0"/>
              </a:rPr>
              <a:t>Les documents écrits devront être rédigés en </a:t>
            </a:r>
            <a:r>
              <a:rPr lang="fr-FR" sz="1800" b="1" dirty="0">
                <a:solidFill>
                  <a:schemeClr val="bg1"/>
                </a:solidFill>
                <a:latin typeface="Dosis" panose="02010503020202060003" pitchFamily="50" charset="0"/>
              </a:rPr>
              <a:t>français ou en anglais</a:t>
            </a:r>
            <a:r>
              <a:rPr lang="fr-FR" sz="1800" b="1" dirty="0">
                <a:solidFill>
                  <a:srgbClr val="4B575F"/>
                </a:solidFill>
                <a:latin typeface="Dosis" panose="02010503020202060003" pitchFamily="50" charset="0"/>
              </a:rPr>
              <a:t>. </a:t>
            </a:r>
          </a:p>
          <a:p>
            <a:pPr algn="r">
              <a:buClr>
                <a:srgbClr val="F06019"/>
              </a:buClr>
            </a:pPr>
            <a:r>
              <a:rPr lang="fr-FR" sz="1800" b="1" dirty="0">
                <a:solidFill>
                  <a:srgbClr val="4B575F"/>
                </a:solidFill>
                <a:latin typeface="Dosis" panose="02010503020202060003" pitchFamily="50" charset="0"/>
              </a:rPr>
              <a:t>La présentation orale se fera de préférence </a:t>
            </a:r>
            <a:r>
              <a:rPr lang="fr-FR" sz="1800" b="1" dirty="0">
                <a:solidFill>
                  <a:schemeClr val="bg1"/>
                </a:solidFill>
                <a:latin typeface="Dosis" panose="02010503020202060003" pitchFamily="50" charset="0"/>
              </a:rPr>
              <a:t>en français</a:t>
            </a:r>
            <a:r>
              <a:rPr lang="fr-FR" sz="1800" b="1" dirty="0">
                <a:solidFill>
                  <a:srgbClr val="4B575F"/>
                </a:solidFill>
                <a:latin typeface="Dosis" panose="02010503020202060003" pitchFamily="50" charset="0"/>
              </a:rPr>
              <a:t>.  L’appréciation de la candidature se fera sur la base du dossier déposé et de la présentation devant le comité de sélection.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B2C3AB3-CDB1-9385-FD25-59B0E915925E}"/>
              </a:ext>
            </a:extLst>
          </p:cNvPr>
          <p:cNvSpPr txBox="1"/>
          <p:nvPr/>
        </p:nvSpPr>
        <p:spPr>
          <a:xfrm>
            <a:off x="5563319" y="437558"/>
            <a:ext cx="60945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F06019"/>
              </a:buClr>
            </a:pPr>
            <a:r>
              <a:rPr lang="fr-FR" sz="1800" b="1" dirty="0">
                <a:solidFill>
                  <a:srgbClr val="4B575F"/>
                </a:solidFill>
                <a:latin typeface="Dosis" panose="02010503020202060003" pitchFamily="50" charset="0"/>
              </a:rPr>
              <a:t>L’audition devant le comité de sélection consistera </a:t>
            </a:r>
          </a:p>
          <a:p>
            <a:pPr>
              <a:buClr>
                <a:srgbClr val="F06019"/>
              </a:buClr>
            </a:pPr>
            <a:r>
              <a:rPr lang="fr-FR" sz="1800" b="1" dirty="0">
                <a:solidFill>
                  <a:srgbClr val="4B575F"/>
                </a:solidFill>
                <a:latin typeface="Dosis" panose="02010503020202060003" pitchFamily="50" charset="0"/>
              </a:rPr>
              <a:t>dans la présentation de :</a:t>
            </a:r>
          </a:p>
        </p:txBody>
      </p:sp>
      <p:sp>
        <p:nvSpPr>
          <p:cNvPr id="17" name="Rectangle : avec coins arrondis en haut 16">
            <a:extLst>
              <a:ext uri="{FF2B5EF4-FFF2-40B4-BE49-F238E27FC236}">
                <a16:creationId xmlns:a16="http://schemas.microsoft.com/office/drawing/2014/main" id="{117D7DB0-B997-C8A8-D361-BF0EAF862E23}"/>
              </a:ext>
            </a:extLst>
          </p:cNvPr>
          <p:cNvSpPr/>
          <p:nvPr/>
        </p:nvSpPr>
        <p:spPr>
          <a:xfrm rot="5400000">
            <a:off x="1035393" y="2347241"/>
            <a:ext cx="1768071" cy="38309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AB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7F19B6C-1D1E-DD5A-B568-4FBA91D79F78}"/>
              </a:ext>
            </a:extLst>
          </p:cNvPr>
          <p:cNvSpPr txBox="1"/>
          <p:nvPr/>
        </p:nvSpPr>
        <p:spPr>
          <a:xfrm>
            <a:off x="166824" y="3660067"/>
            <a:ext cx="3474720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ABC4"/>
              </a:buClr>
            </a:pPr>
            <a:r>
              <a:rPr lang="fr-FR" b="1" dirty="0">
                <a:solidFill>
                  <a:schemeClr val="bg1"/>
                </a:solidFill>
                <a:latin typeface="Dosis" panose="02010503020202060003" pitchFamily="50" charset="0"/>
              </a:rPr>
              <a:t>D</a:t>
            </a:r>
            <a:r>
              <a:rPr lang="fr-FR" sz="1800" b="1" dirty="0">
                <a:solidFill>
                  <a:schemeClr val="bg1"/>
                </a:solidFill>
                <a:latin typeface="Dosis" panose="02010503020202060003" pitchFamily="50" charset="0"/>
              </a:rPr>
              <a:t>écrire de manière complète et sincère la situation de son projet </a:t>
            </a:r>
          </a:p>
          <a:p>
            <a:pPr>
              <a:buClr>
                <a:srgbClr val="00ABC4"/>
              </a:buClr>
            </a:pPr>
            <a:r>
              <a:rPr lang="fr-FR" sz="1500" b="1" dirty="0">
                <a:solidFill>
                  <a:srgbClr val="4B575F"/>
                </a:solidFill>
                <a:latin typeface="Dosis" panose="02010503020202060003" pitchFamily="50" charset="0"/>
              </a:rPr>
              <a:t>au regard de la propriété intellectuelle </a:t>
            </a:r>
          </a:p>
          <a:p>
            <a:pPr>
              <a:buClr>
                <a:srgbClr val="00ABC4"/>
              </a:buClr>
            </a:pPr>
            <a:r>
              <a:rPr lang="fr-FR" sz="1500" b="1" dirty="0">
                <a:solidFill>
                  <a:srgbClr val="4B575F"/>
                </a:solidFill>
                <a:latin typeface="Dosis" panose="02010503020202060003" pitchFamily="50" charset="0"/>
              </a:rPr>
              <a:t>et des contraintes qui pourraient </a:t>
            </a:r>
          </a:p>
          <a:p>
            <a:pPr>
              <a:buClr>
                <a:srgbClr val="00ABC4"/>
              </a:buClr>
            </a:pPr>
            <a:r>
              <a:rPr lang="fr-FR" sz="1500" b="1" dirty="0">
                <a:solidFill>
                  <a:srgbClr val="4B575F"/>
                </a:solidFill>
                <a:latin typeface="Dosis" panose="02010503020202060003" pitchFamily="50" charset="0"/>
              </a:rPr>
              <a:t>s’exercer sur le projet</a:t>
            </a:r>
          </a:p>
        </p:txBody>
      </p:sp>
      <p:sp>
        <p:nvSpPr>
          <p:cNvPr id="18" name="Rectangle : avec coins arrondis en haut 17">
            <a:extLst>
              <a:ext uri="{FF2B5EF4-FFF2-40B4-BE49-F238E27FC236}">
                <a16:creationId xmlns:a16="http://schemas.microsoft.com/office/drawing/2014/main" id="{B93D3C49-F233-B895-C663-F367F1054E05}"/>
              </a:ext>
            </a:extLst>
          </p:cNvPr>
          <p:cNvSpPr/>
          <p:nvPr/>
        </p:nvSpPr>
        <p:spPr>
          <a:xfrm rot="5400000">
            <a:off x="1226931" y="4053367"/>
            <a:ext cx="1384995" cy="38309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AB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7E64668-55C0-769D-6065-E5F2975D7805}"/>
              </a:ext>
            </a:extLst>
          </p:cNvPr>
          <p:cNvSpPr txBox="1"/>
          <p:nvPr/>
        </p:nvSpPr>
        <p:spPr>
          <a:xfrm>
            <a:off x="166824" y="5445443"/>
            <a:ext cx="341376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ABC4"/>
              </a:buClr>
            </a:pPr>
            <a:r>
              <a:rPr lang="fr-FR" sz="1800" b="1" dirty="0">
                <a:solidFill>
                  <a:schemeClr val="bg1"/>
                </a:solidFill>
                <a:latin typeface="Dosis" panose="02010503020202060003" pitchFamily="50" charset="0"/>
              </a:rPr>
              <a:t>Soumettre sa candidature en ligne </a:t>
            </a:r>
          </a:p>
          <a:p>
            <a:pPr>
              <a:buClr>
                <a:srgbClr val="00ABC4"/>
              </a:buClr>
            </a:pPr>
            <a:r>
              <a:rPr lang="fr-FR" sz="1500" b="1" dirty="0">
                <a:solidFill>
                  <a:srgbClr val="4B575F"/>
                </a:solidFill>
                <a:latin typeface="Dosis" panose="02010503020202060003" pitchFamily="50" charset="0"/>
              </a:rPr>
              <a:t>et seront convoqués s’ils sont éligibles à ce stade pour présenter leur candidature lors d’une audition. </a:t>
            </a:r>
            <a:r>
              <a:rPr lang="fr-FR" sz="1800" b="1" dirty="0">
                <a:solidFill>
                  <a:schemeClr val="bg1"/>
                </a:solidFill>
                <a:latin typeface="Dosis" panose="02010503020202060003" pitchFamily="50" charset="0"/>
              </a:rPr>
              <a:t> </a:t>
            </a:r>
          </a:p>
          <a:p>
            <a:pPr>
              <a:buClr>
                <a:srgbClr val="00ABC4"/>
              </a:buClr>
            </a:pPr>
            <a:endParaRPr lang="fr-FR" sz="1800" b="1" dirty="0">
              <a:solidFill>
                <a:schemeClr val="bg1"/>
              </a:solidFill>
              <a:latin typeface="Dosis" panose="02010503020202060003" pitchFamily="50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0043F1E-0167-7C51-E3A8-B77CC23B501D}"/>
              </a:ext>
            </a:extLst>
          </p:cNvPr>
          <p:cNvSpPr txBox="1"/>
          <p:nvPr/>
        </p:nvSpPr>
        <p:spPr>
          <a:xfrm>
            <a:off x="7631906" y="1691171"/>
            <a:ext cx="6157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rgbClr val="4B575F"/>
                </a:solidFill>
                <a:latin typeface="Dosis" panose="02010503020202060003" pitchFamily="50" charset="0"/>
              </a:rPr>
              <a:t>6 slides en 10 minutes</a:t>
            </a:r>
            <a:endParaRPr lang="fr-FR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7561AF4-56CA-BF52-ECAC-FAA0D8ADA568}"/>
              </a:ext>
            </a:extLst>
          </p:cNvPr>
          <p:cNvSpPr txBox="1"/>
          <p:nvPr/>
        </p:nvSpPr>
        <p:spPr>
          <a:xfrm>
            <a:off x="7631906" y="2942352"/>
            <a:ext cx="69675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rgbClr val="4B575F"/>
                </a:solidFill>
                <a:latin typeface="Dosis" panose="02010503020202060003" pitchFamily="50" charset="0"/>
              </a:rPr>
              <a:t>10 minutes d’échanges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7272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raphique 50">
            <a:extLst>
              <a:ext uri="{FF2B5EF4-FFF2-40B4-BE49-F238E27FC236}">
                <a16:creationId xmlns:a16="http://schemas.microsoft.com/office/drawing/2014/main" id="{4C06DC62-B846-9BCE-24FE-D82C47B6E3DA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033" r="29637" b="24287"/>
          <a:stretch/>
        </p:blipFill>
        <p:spPr>
          <a:xfrm rot="16200000">
            <a:off x="8055509" y="-254337"/>
            <a:ext cx="2224396" cy="6143413"/>
          </a:xfrm>
          <a:prstGeom prst="rect">
            <a:avLst/>
          </a:prstGeom>
        </p:spPr>
      </p:pic>
      <p:pic>
        <p:nvPicPr>
          <p:cNvPr id="50" name="Graphique 49">
            <a:extLst>
              <a:ext uri="{FF2B5EF4-FFF2-40B4-BE49-F238E27FC236}">
                <a16:creationId xmlns:a16="http://schemas.microsoft.com/office/drawing/2014/main" id="{11E45868-EBBF-596F-0089-25CB70895DDD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033" r="29637" b="24287"/>
          <a:stretch/>
        </p:blipFill>
        <p:spPr>
          <a:xfrm rot="5400000">
            <a:off x="6654499" y="3254597"/>
            <a:ext cx="1863688" cy="5147198"/>
          </a:xfrm>
          <a:prstGeom prst="rect">
            <a:avLst/>
          </a:prstGeom>
        </p:spPr>
      </p:pic>
      <p:pic>
        <p:nvPicPr>
          <p:cNvPr id="49" name="Graphique 48">
            <a:extLst>
              <a:ext uri="{FF2B5EF4-FFF2-40B4-BE49-F238E27FC236}">
                <a16:creationId xmlns:a16="http://schemas.microsoft.com/office/drawing/2014/main" id="{14685F71-F752-3866-5EB6-6B5AAD87E798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033" r="29637" b="24287"/>
          <a:stretch/>
        </p:blipFill>
        <p:spPr>
          <a:xfrm rot="5400000">
            <a:off x="1363638" y="3042344"/>
            <a:ext cx="1863688" cy="605396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817D64B-6B6E-2FAB-B80A-A180EE37C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474" y="456568"/>
            <a:ext cx="3901465" cy="1102243"/>
          </a:xfrm>
        </p:spPr>
        <p:txBody>
          <a:bodyPr>
            <a:normAutofit/>
          </a:bodyPr>
          <a:lstStyle/>
          <a:p>
            <a:r>
              <a:rPr lang="fr-FR" dirty="0"/>
              <a:t>Comité de sélection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F93FCE9-DBE2-9BC4-00BC-7CD4C6153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79A21-1591-408A-80D5-23AEE9D8EC78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4" name="Rectangle : avec coins arrondis en haut 3">
            <a:extLst>
              <a:ext uri="{FF2B5EF4-FFF2-40B4-BE49-F238E27FC236}">
                <a16:creationId xmlns:a16="http://schemas.microsoft.com/office/drawing/2014/main" id="{BDB9CEAC-4986-E027-56D2-0EEA4BBBE5F7}"/>
              </a:ext>
            </a:extLst>
          </p:cNvPr>
          <p:cNvSpPr/>
          <p:nvPr/>
        </p:nvSpPr>
        <p:spPr>
          <a:xfrm rot="5400000">
            <a:off x="1476111" y="833254"/>
            <a:ext cx="1313215" cy="428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B57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68FB1C8-869F-58B3-2EA2-4261B2719EBC}"/>
              </a:ext>
            </a:extLst>
          </p:cNvPr>
          <p:cNvSpPr/>
          <p:nvPr/>
        </p:nvSpPr>
        <p:spPr>
          <a:xfrm>
            <a:off x="5266407" y="2376555"/>
            <a:ext cx="2319936" cy="1783467"/>
          </a:xfrm>
          <a:prstGeom prst="roundRect">
            <a:avLst>
              <a:gd name="adj" fmla="val 320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4E1ED21-05B2-B5A5-FAF0-6FCEC4C6B185}"/>
              </a:ext>
            </a:extLst>
          </p:cNvPr>
          <p:cNvSpPr/>
          <p:nvPr/>
        </p:nvSpPr>
        <p:spPr>
          <a:xfrm>
            <a:off x="5322464" y="2497424"/>
            <a:ext cx="214224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4B575F"/>
                </a:solidFill>
                <a:latin typeface="Dosis" panose="02010503020202060003" pitchFamily="50" charset="0"/>
              </a:rPr>
              <a:t>Directrice Investissement et Relations Académiques de PULSALYS</a:t>
            </a:r>
            <a:endParaRPr lang="fr-FR" dirty="0">
              <a:solidFill>
                <a:srgbClr val="4B575F"/>
              </a:solidFill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CFF0D122-D790-7BE6-83CD-32F72D841438}"/>
              </a:ext>
            </a:extLst>
          </p:cNvPr>
          <p:cNvSpPr/>
          <p:nvPr/>
        </p:nvSpPr>
        <p:spPr>
          <a:xfrm>
            <a:off x="3402229" y="2790965"/>
            <a:ext cx="1152525" cy="1133052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374F12E-CC01-F0E2-7539-2EBD857495C3}"/>
              </a:ext>
            </a:extLst>
          </p:cNvPr>
          <p:cNvSpPr/>
          <p:nvPr/>
        </p:nvSpPr>
        <p:spPr>
          <a:xfrm>
            <a:off x="434459" y="2610801"/>
            <a:ext cx="36344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2000" b="1" dirty="0">
                <a:solidFill>
                  <a:schemeClr val="bg1"/>
                </a:solidFill>
                <a:latin typeface="Dosis" panose="02010503020202060003" pitchFamily="50" charset="0"/>
              </a:rPr>
              <a:t>Le comité de sélection est composé au minimum :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121C033-F443-31F2-F030-73B3701B2D6D}"/>
              </a:ext>
            </a:extLst>
          </p:cNvPr>
          <p:cNvSpPr/>
          <p:nvPr/>
        </p:nvSpPr>
        <p:spPr>
          <a:xfrm>
            <a:off x="7973111" y="2376555"/>
            <a:ext cx="2319936" cy="1520176"/>
          </a:xfrm>
          <a:prstGeom prst="roundRect">
            <a:avLst>
              <a:gd name="adj" fmla="val 320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EC1FB7-BB5F-BFC8-0983-C4F7D110B058}"/>
              </a:ext>
            </a:extLst>
          </p:cNvPr>
          <p:cNvSpPr/>
          <p:nvPr/>
        </p:nvSpPr>
        <p:spPr>
          <a:xfrm>
            <a:off x="8061955" y="2813478"/>
            <a:ext cx="214224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4B575F"/>
                </a:solidFill>
                <a:latin typeface="Dosis" panose="02010503020202060003" pitchFamily="50" charset="0"/>
              </a:rPr>
              <a:t>Directeur du </a:t>
            </a:r>
          </a:p>
          <a:p>
            <a:pPr algn="ctr"/>
            <a:r>
              <a:rPr lang="fr-FR" b="1" dirty="0">
                <a:solidFill>
                  <a:srgbClr val="4B575F"/>
                </a:solidFill>
                <a:latin typeface="Dosis" panose="02010503020202060003" pitchFamily="50" charset="0"/>
              </a:rPr>
              <a:t>PUI IMPULSE</a:t>
            </a:r>
            <a:endParaRPr lang="fr-FR" dirty="0">
              <a:solidFill>
                <a:srgbClr val="4B575F"/>
              </a:solidFill>
            </a:endParaRPr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D1B4E0B0-0E49-1374-2CD8-97A83328854A}"/>
              </a:ext>
            </a:extLst>
          </p:cNvPr>
          <p:cNvSpPr/>
          <p:nvPr/>
        </p:nvSpPr>
        <p:spPr>
          <a:xfrm>
            <a:off x="464984" y="4862272"/>
            <a:ext cx="2319936" cy="1599893"/>
          </a:xfrm>
          <a:prstGeom prst="roundRect">
            <a:avLst>
              <a:gd name="adj" fmla="val 320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BD3F79A-F8E3-F1B4-21D6-8CAA55EE8DD0}"/>
              </a:ext>
            </a:extLst>
          </p:cNvPr>
          <p:cNvSpPr/>
          <p:nvPr/>
        </p:nvSpPr>
        <p:spPr>
          <a:xfrm>
            <a:off x="585334" y="5039752"/>
            <a:ext cx="21422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4B575F"/>
                </a:solidFill>
                <a:latin typeface="Dosis" panose="02010503020202060003" pitchFamily="50" charset="0"/>
              </a:rPr>
              <a:t>Chef de projet PULSALYS expert dans la thématique du projet</a:t>
            </a:r>
            <a:endParaRPr lang="fr-FR" dirty="0">
              <a:solidFill>
                <a:srgbClr val="4B575F"/>
              </a:solidFill>
            </a:endParaRPr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65D123EB-FE03-BE69-2AD7-C36D430A4E2C}"/>
              </a:ext>
            </a:extLst>
          </p:cNvPr>
          <p:cNvSpPr/>
          <p:nvPr/>
        </p:nvSpPr>
        <p:spPr>
          <a:xfrm>
            <a:off x="5007308" y="4810988"/>
            <a:ext cx="2319936" cy="1910487"/>
          </a:xfrm>
          <a:prstGeom prst="roundRect">
            <a:avLst>
              <a:gd name="adj" fmla="val 320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6444A51-382D-5F6E-6BBC-0BEA3E24281E}"/>
              </a:ext>
            </a:extLst>
          </p:cNvPr>
          <p:cNvSpPr>
            <a:spLocks/>
          </p:cNvSpPr>
          <p:nvPr/>
        </p:nvSpPr>
        <p:spPr>
          <a:xfrm>
            <a:off x="5024876" y="5146284"/>
            <a:ext cx="21422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4B575F"/>
                </a:solidFill>
                <a:latin typeface="Dosis" panose="02010503020202060003" pitchFamily="50" charset="0"/>
              </a:rPr>
              <a:t>Représentants des services de valorisation des Établissements </a:t>
            </a:r>
            <a:endParaRPr lang="fr-FR" dirty="0">
              <a:solidFill>
                <a:srgbClr val="4B575F"/>
              </a:solidFill>
            </a:endParaRPr>
          </a:p>
        </p:txBody>
      </p: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AC4C2E86-3674-E324-4CDB-FCFB6615C15E}"/>
              </a:ext>
            </a:extLst>
          </p:cNvPr>
          <p:cNvSpPr/>
          <p:nvPr/>
        </p:nvSpPr>
        <p:spPr>
          <a:xfrm>
            <a:off x="9286730" y="4551679"/>
            <a:ext cx="2319936" cy="1520176"/>
          </a:xfrm>
          <a:prstGeom prst="roundRect">
            <a:avLst>
              <a:gd name="adj" fmla="val 320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676FC78-38E3-CF1A-235E-21A7ADA45383}"/>
              </a:ext>
            </a:extLst>
          </p:cNvPr>
          <p:cNvSpPr/>
          <p:nvPr/>
        </p:nvSpPr>
        <p:spPr>
          <a:xfrm>
            <a:off x="9375574" y="4906714"/>
            <a:ext cx="21422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4B575F"/>
                </a:solidFill>
                <a:latin typeface="Dosis" panose="02010503020202060003" pitchFamily="50" charset="0"/>
              </a:rPr>
              <a:t>Experts internes ou externes selon le besoin</a:t>
            </a:r>
            <a:endParaRPr lang="fr-FR" dirty="0">
              <a:solidFill>
                <a:srgbClr val="4B575F"/>
              </a:solidFill>
            </a:endParaRPr>
          </a:p>
        </p:txBody>
      </p:sp>
      <p:pic>
        <p:nvPicPr>
          <p:cNvPr id="48" name="Graphique 47" descr="Utilisateurs avec un remplissage uni">
            <a:extLst>
              <a:ext uri="{FF2B5EF4-FFF2-40B4-BE49-F238E27FC236}">
                <a16:creationId xmlns:a16="http://schemas.microsoft.com/office/drawing/2014/main" id="{E3ED60C5-916A-5B01-6F68-99406B517B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01298" y="290029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928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E5CB67-3C20-A01B-9515-A4A5455EB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475" y="456568"/>
            <a:ext cx="5139883" cy="1102243"/>
          </a:xfrm>
        </p:spPr>
        <p:txBody>
          <a:bodyPr/>
          <a:lstStyle/>
          <a:p>
            <a:r>
              <a:rPr lang="fr-FR" dirty="0"/>
              <a:t>Critères </a:t>
            </a:r>
            <a:br>
              <a:rPr lang="fr-FR" dirty="0"/>
            </a:br>
            <a:r>
              <a:rPr lang="fr-FR" dirty="0"/>
              <a:t>d’appréciation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B159B94-B5E6-76D0-5E4E-E76D99549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79A21-1591-408A-80D5-23AEE9D8EC78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4" name="Rectangle : avec coins arrondis en haut 3">
            <a:extLst>
              <a:ext uri="{FF2B5EF4-FFF2-40B4-BE49-F238E27FC236}">
                <a16:creationId xmlns:a16="http://schemas.microsoft.com/office/drawing/2014/main" id="{5492C6EB-6892-8BF3-9A98-4808E8E77F83}"/>
              </a:ext>
            </a:extLst>
          </p:cNvPr>
          <p:cNvSpPr/>
          <p:nvPr/>
        </p:nvSpPr>
        <p:spPr>
          <a:xfrm rot="5400000">
            <a:off x="1111493" y="997974"/>
            <a:ext cx="1615872" cy="38309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B57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B60FBCE-6CA1-97DE-8E3B-0E8404942202}"/>
              </a:ext>
            </a:extLst>
          </p:cNvPr>
          <p:cNvSpPr txBox="1"/>
          <p:nvPr/>
        </p:nvSpPr>
        <p:spPr>
          <a:xfrm>
            <a:off x="166824" y="2274611"/>
            <a:ext cx="3340656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ABC4"/>
              </a:buClr>
            </a:pPr>
            <a:r>
              <a:rPr lang="fr-FR" sz="1800" b="1" dirty="0">
                <a:solidFill>
                  <a:schemeClr val="bg1"/>
                </a:solidFill>
                <a:latin typeface="Dosis" panose="02010503020202060003" pitchFamily="50" charset="0"/>
              </a:rPr>
              <a:t>Technologie/Solution proposée</a:t>
            </a:r>
          </a:p>
          <a:p>
            <a:pPr>
              <a:buClr>
                <a:srgbClr val="00ABC4"/>
              </a:buClr>
            </a:pPr>
            <a:r>
              <a:rPr lang="fr-FR" sz="1500" b="1" dirty="0">
                <a:solidFill>
                  <a:srgbClr val="00ABC4"/>
                </a:solidFill>
                <a:latin typeface="Dosis" panose="02010503020202060003" pitchFamily="50" charset="0"/>
              </a:rPr>
              <a:t>degré de maturité TRL, caractère innovant, résolution de problèmes identifiés, différenciation par rapport à l’état de l’art…</a:t>
            </a:r>
            <a:r>
              <a:rPr lang="fr-FR" sz="1800" b="1" dirty="0">
                <a:solidFill>
                  <a:schemeClr val="bg1"/>
                </a:solidFill>
                <a:latin typeface="Dosis" panose="02010503020202060003" pitchFamily="50" charset="0"/>
              </a:rPr>
              <a:t> </a:t>
            </a:r>
          </a:p>
        </p:txBody>
      </p:sp>
      <p:sp>
        <p:nvSpPr>
          <p:cNvPr id="6" name="Rectangle : avec coins arrondis en haut 5">
            <a:extLst>
              <a:ext uri="{FF2B5EF4-FFF2-40B4-BE49-F238E27FC236}">
                <a16:creationId xmlns:a16="http://schemas.microsoft.com/office/drawing/2014/main" id="{6745CDC0-42DA-956E-51C3-8D64ED0B84CD}"/>
              </a:ext>
            </a:extLst>
          </p:cNvPr>
          <p:cNvSpPr/>
          <p:nvPr/>
        </p:nvSpPr>
        <p:spPr>
          <a:xfrm rot="5400000">
            <a:off x="1111493" y="3340509"/>
            <a:ext cx="1615872" cy="38309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B57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6E914BB-7A8A-8BCA-E7AC-5B19E677F6CA}"/>
              </a:ext>
            </a:extLst>
          </p:cNvPr>
          <p:cNvSpPr txBox="1"/>
          <p:nvPr/>
        </p:nvSpPr>
        <p:spPr>
          <a:xfrm>
            <a:off x="166824" y="4617146"/>
            <a:ext cx="3340656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ABC4"/>
              </a:buClr>
            </a:pPr>
            <a:r>
              <a:rPr lang="fr-FR" sz="1800" b="1" dirty="0">
                <a:solidFill>
                  <a:schemeClr val="bg1"/>
                </a:solidFill>
                <a:latin typeface="Dosis" panose="02010503020202060003" pitchFamily="50" charset="0"/>
              </a:rPr>
              <a:t>Marché, réponse à des besoins d’acteurs économiques</a:t>
            </a:r>
          </a:p>
          <a:p>
            <a:pPr>
              <a:buClr>
                <a:srgbClr val="00ABC4"/>
              </a:buClr>
            </a:pPr>
            <a:r>
              <a:rPr lang="fr-FR" sz="1500" b="1" dirty="0">
                <a:solidFill>
                  <a:srgbClr val="00ABC4"/>
                </a:solidFill>
                <a:latin typeface="Dosis" panose="02010503020202060003" pitchFamily="50" charset="0"/>
              </a:rPr>
              <a:t>applications potentielles, marques d’intérêt, accessibilité, dimension et dynamisme du marché</a:t>
            </a:r>
            <a:endParaRPr lang="fr-FR" sz="1800" b="1" dirty="0">
              <a:solidFill>
                <a:schemeClr val="bg1"/>
              </a:solidFill>
              <a:latin typeface="Dosis" panose="02010503020202060003" pitchFamily="50" charset="0"/>
            </a:endParaRPr>
          </a:p>
        </p:txBody>
      </p:sp>
      <p:sp>
        <p:nvSpPr>
          <p:cNvPr id="8" name="Rectangle : avec coins arrondis en haut 7">
            <a:extLst>
              <a:ext uri="{FF2B5EF4-FFF2-40B4-BE49-F238E27FC236}">
                <a16:creationId xmlns:a16="http://schemas.microsoft.com/office/drawing/2014/main" id="{58002690-252C-33C0-45B6-C10A5122C16D}"/>
              </a:ext>
            </a:extLst>
          </p:cNvPr>
          <p:cNvSpPr/>
          <p:nvPr/>
        </p:nvSpPr>
        <p:spPr>
          <a:xfrm rot="16200000">
            <a:off x="9061623" y="-435027"/>
            <a:ext cx="1877475" cy="440454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AB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5AEDDC7-039E-5298-3110-98CBD52A097F}"/>
              </a:ext>
            </a:extLst>
          </p:cNvPr>
          <p:cNvSpPr txBox="1"/>
          <p:nvPr/>
        </p:nvSpPr>
        <p:spPr>
          <a:xfrm>
            <a:off x="8270698" y="997597"/>
            <a:ext cx="3754478" cy="1892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Clr>
                <a:srgbClr val="00ABC4"/>
              </a:buClr>
            </a:pPr>
            <a:r>
              <a:rPr lang="fr-FR" sz="1800" b="1" dirty="0">
                <a:solidFill>
                  <a:schemeClr val="bg1"/>
                </a:solidFill>
                <a:latin typeface="Dosis" panose="02010503020202060003" pitchFamily="50" charset="0"/>
              </a:rPr>
              <a:t>Propriété intellectuelle potentielle (brevet, logiciel, savoir-faire, marque, etc...)</a:t>
            </a:r>
          </a:p>
          <a:p>
            <a:pPr algn="r">
              <a:buClr>
                <a:srgbClr val="00ABC4"/>
              </a:buClr>
            </a:pPr>
            <a:r>
              <a:rPr lang="fr-FR" sz="1500" b="1" dirty="0">
                <a:solidFill>
                  <a:srgbClr val="4B575F"/>
                </a:solidFill>
                <a:latin typeface="Dosis" panose="02010503020202060003" pitchFamily="50" charset="0"/>
              </a:rPr>
              <a:t>innovation protégée ou protégeable, et disponible pour un transfert, capacité à créer de la propriété industrielle innovante </a:t>
            </a:r>
          </a:p>
          <a:p>
            <a:pPr algn="r">
              <a:buClr>
                <a:srgbClr val="00ABC4"/>
              </a:buClr>
            </a:pPr>
            <a:r>
              <a:rPr lang="fr-FR" sz="1800" b="1" dirty="0">
                <a:solidFill>
                  <a:schemeClr val="bg1"/>
                </a:solidFill>
                <a:latin typeface="Dosis" panose="02010503020202060003" pitchFamily="50" charset="0"/>
              </a:rPr>
              <a:t> </a:t>
            </a:r>
          </a:p>
        </p:txBody>
      </p:sp>
      <p:sp>
        <p:nvSpPr>
          <p:cNvPr id="10" name="Rectangle : avec coins arrondis en haut 9">
            <a:extLst>
              <a:ext uri="{FF2B5EF4-FFF2-40B4-BE49-F238E27FC236}">
                <a16:creationId xmlns:a16="http://schemas.microsoft.com/office/drawing/2014/main" id="{BE2C090A-9465-DADB-9379-1FF287C0910C}"/>
              </a:ext>
            </a:extLst>
          </p:cNvPr>
          <p:cNvSpPr/>
          <p:nvPr/>
        </p:nvSpPr>
        <p:spPr>
          <a:xfrm rot="16200000">
            <a:off x="9572963" y="1701727"/>
            <a:ext cx="1420482" cy="38309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AB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366121C-B602-070F-D99D-9CC88D368160}"/>
              </a:ext>
            </a:extLst>
          </p:cNvPr>
          <p:cNvSpPr txBox="1"/>
          <p:nvPr/>
        </p:nvSpPr>
        <p:spPr>
          <a:xfrm>
            <a:off x="8530599" y="3044161"/>
            <a:ext cx="334065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Clr>
                <a:srgbClr val="00ABC4"/>
              </a:buClr>
            </a:pPr>
            <a:r>
              <a:rPr lang="fr-FR" sz="1800" b="1" dirty="0">
                <a:solidFill>
                  <a:schemeClr val="bg1"/>
                </a:solidFill>
                <a:latin typeface="Dosis" panose="02010503020202060003" pitchFamily="50" charset="0"/>
              </a:rPr>
              <a:t>Qualité de l’équipe </a:t>
            </a:r>
          </a:p>
          <a:p>
            <a:pPr algn="r">
              <a:buClr>
                <a:srgbClr val="00ABC4"/>
              </a:buClr>
            </a:pPr>
            <a:r>
              <a:rPr lang="fr-FR" sz="1500" b="1" dirty="0">
                <a:solidFill>
                  <a:srgbClr val="4B575F"/>
                </a:solidFill>
                <a:latin typeface="Dosis" panose="02010503020202060003" pitchFamily="50" charset="0"/>
              </a:rPr>
              <a:t>expérience et motivations de l’équipe projet, vision et ambition de transfert, disponibilité</a:t>
            </a:r>
            <a:r>
              <a:rPr lang="fr-FR" sz="1800" b="1" dirty="0">
                <a:solidFill>
                  <a:schemeClr val="bg1"/>
                </a:solidFill>
                <a:latin typeface="Dosis" panose="02010503020202060003" pitchFamily="50" charset="0"/>
              </a:rPr>
              <a:t> </a:t>
            </a:r>
          </a:p>
        </p:txBody>
      </p:sp>
      <p:sp>
        <p:nvSpPr>
          <p:cNvPr id="12" name="Rectangle : avec coins arrondis en haut 11">
            <a:extLst>
              <a:ext uri="{FF2B5EF4-FFF2-40B4-BE49-F238E27FC236}">
                <a16:creationId xmlns:a16="http://schemas.microsoft.com/office/drawing/2014/main" id="{6BEBBD96-A69E-9414-C37E-F57D96AA5912}"/>
              </a:ext>
            </a:extLst>
          </p:cNvPr>
          <p:cNvSpPr/>
          <p:nvPr/>
        </p:nvSpPr>
        <p:spPr>
          <a:xfrm rot="16200000">
            <a:off x="9773581" y="3084470"/>
            <a:ext cx="997980" cy="383097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AB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5EC6FCB-2335-B39C-CEF8-DB04FC59ED84}"/>
              </a:ext>
            </a:extLst>
          </p:cNvPr>
          <p:cNvSpPr txBox="1"/>
          <p:nvPr/>
        </p:nvSpPr>
        <p:spPr>
          <a:xfrm>
            <a:off x="8519966" y="4638155"/>
            <a:ext cx="3340656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Clr>
                <a:srgbClr val="00ABC4"/>
              </a:buClr>
            </a:pPr>
            <a:r>
              <a:rPr lang="fr-FR" sz="1800" b="1" dirty="0">
                <a:solidFill>
                  <a:schemeClr val="bg1"/>
                </a:solidFill>
                <a:latin typeface="Dosis" panose="02010503020202060003" pitchFamily="50" charset="0"/>
              </a:rPr>
              <a:t>Impacts </a:t>
            </a:r>
          </a:p>
          <a:p>
            <a:pPr algn="r">
              <a:buClr>
                <a:srgbClr val="00ABC4"/>
              </a:buClr>
            </a:pPr>
            <a:r>
              <a:rPr lang="fr-FR" sz="1500" b="1" dirty="0">
                <a:solidFill>
                  <a:srgbClr val="4B575F"/>
                </a:solidFill>
                <a:latin typeface="Dosis" panose="02010503020202060003" pitchFamily="50" charset="0"/>
              </a:rPr>
              <a:t>sociétal, économique, environnemental</a:t>
            </a:r>
            <a:endParaRPr lang="fr-FR" sz="1800" b="1" dirty="0">
              <a:solidFill>
                <a:schemeClr val="bg1"/>
              </a:solidFill>
              <a:latin typeface="Dosis" panose="0201050302020206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662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raphique 23">
            <a:extLst>
              <a:ext uri="{FF2B5EF4-FFF2-40B4-BE49-F238E27FC236}">
                <a16:creationId xmlns:a16="http://schemas.microsoft.com/office/drawing/2014/main" id="{08E8A51F-3EAC-6B7B-773F-F20070EF8D8A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033" t="44898" r="29637" b="24287"/>
          <a:stretch/>
        </p:blipFill>
        <p:spPr>
          <a:xfrm rot="18485209">
            <a:off x="1399177" y="2201952"/>
            <a:ext cx="1640471" cy="1844016"/>
          </a:xfrm>
          <a:prstGeom prst="rect">
            <a:avLst/>
          </a:prstGeom>
        </p:spPr>
      </p:pic>
      <p:pic>
        <p:nvPicPr>
          <p:cNvPr id="25" name="Graphique 24">
            <a:extLst>
              <a:ext uri="{FF2B5EF4-FFF2-40B4-BE49-F238E27FC236}">
                <a16:creationId xmlns:a16="http://schemas.microsoft.com/office/drawing/2014/main" id="{57BE30CD-BA7C-3378-A877-DD30C1EEC4F3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033" r="29637" b="47215"/>
          <a:stretch/>
        </p:blipFill>
        <p:spPr>
          <a:xfrm rot="5236267" flipV="1">
            <a:off x="3025874" y="3448765"/>
            <a:ext cx="1640471" cy="3158688"/>
          </a:xfrm>
          <a:prstGeom prst="rect">
            <a:avLst/>
          </a:prstGeom>
        </p:spPr>
      </p:pic>
      <p:pic>
        <p:nvPicPr>
          <p:cNvPr id="40" name="Graphique 39">
            <a:extLst>
              <a:ext uri="{FF2B5EF4-FFF2-40B4-BE49-F238E27FC236}">
                <a16:creationId xmlns:a16="http://schemas.microsoft.com/office/drawing/2014/main" id="{B38CAE78-579A-F214-8EC6-8D0DC5BA6681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989" t="7355" r="29637" b="49345"/>
          <a:stretch/>
        </p:blipFill>
        <p:spPr>
          <a:xfrm rot="4295674">
            <a:off x="5159640" y="2345572"/>
            <a:ext cx="1590398" cy="2591097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8DE931A5-ACA3-6F20-1EB5-C8ED6D3BD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579" y="742257"/>
            <a:ext cx="3049758" cy="1102243"/>
          </a:xfrm>
        </p:spPr>
        <p:txBody>
          <a:bodyPr>
            <a:normAutofit/>
          </a:bodyPr>
          <a:lstStyle/>
          <a:p>
            <a:r>
              <a:rPr lang="fr-FR" sz="2900" dirty="0">
                <a:solidFill>
                  <a:schemeClr val="bg1"/>
                </a:solidFill>
              </a:rPr>
              <a:t>Calendrier 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065D1AD-2F82-0FAB-7AE8-EFA0FDC48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79A21-1591-408A-80D5-23AEE9D8EC78}" type="slidenum">
              <a:rPr lang="fr-FR" smtClean="0"/>
              <a:pPr/>
              <a:t>8</a:t>
            </a:fld>
            <a:endParaRPr lang="fr-FR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FC4A7AE-887C-E8EF-9B2E-5A04F733489D}"/>
              </a:ext>
            </a:extLst>
          </p:cNvPr>
          <p:cNvGrpSpPr/>
          <p:nvPr/>
        </p:nvGrpSpPr>
        <p:grpSpPr>
          <a:xfrm>
            <a:off x="947767" y="1931310"/>
            <a:ext cx="2319936" cy="1941118"/>
            <a:chOff x="1398088" y="1817689"/>
            <a:chExt cx="2319936" cy="194111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570A66EE-AD6B-F277-5C3B-7A921527F47B}"/>
                </a:ext>
              </a:extLst>
            </p:cNvPr>
            <p:cNvSpPr/>
            <p:nvPr/>
          </p:nvSpPr>
          <p:spPr>
            <a:xfrm>
              <a:off x="1398088" y="2384217"/>
              <a:ext cx="2319936" cy="1374590"/>
            </a:xfrm>
            <a:prstGeom prst="roundRect">
              <a:avLst>
                <a:gd name="adj" fmla="val 32052"/>
              </a:avLst>
            </a:prstGeom>
            <a:solidFill>
              <a:srgbClr val="4B57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5B62358-80A9-815C-D2D6-F085B376F268}"/>
                </a:ext>
              </a:extLst>
            </p:cNvPr>
            <p:cNvSpPr/>
            <p:nvPr/>
          </p:nvSpPr>
          <p:spPr>
            <a:xfrm>
              <a:off x="1486933" y="3014309"/>
              <a:ext cx="214224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  <a:latin typeface="Dosis" panose="02010503020202060003" pitchFamily="50" charset="0"/>
                </a:rPr>
                <a:t>Lancement de l’AMI</a:t>
              </a:r>
              <a:endParaRPr lang="fr-FR" dirty="0">
                <a:solidFill>
                  <a:schemeClr val="bg1"/>
                </a:solidFill>
              </a:endParaRPr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5C604431-F5CD-F9FD-2227-37AC6CA7BF37}"/>
                </a:ext>
              </a:extLst>
            </p:cNvPr>
            <p:cNvSpPr/>
            <p:nvPr/>
          </p:nvSpPr>
          <p:spPr>
            <a:xfrm>
              <a:off x="1944815" y="1817689"/>
              <a:ext cx="1152525" cy="1133052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" name="Graphique 9" descr="Calendrier journalier avec un remplissage uni">
              <a:extLst>
                <a:ext uri="{FF2B5EF4-FFF2-40B4-BE49-F238E27FC236}">
                  <a16:creationId xmlns:a16="http://schemas.microsoft.com/office/drawing/2014/main" id="{B14BBA55-EEF0-9172-712C-4133FE7F7A6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60217" y="1883569"/>
              <a:ext cx="521720" cy="521720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AA235CE-A31E-8B86-C373-445E13471BFD}"/>
                </a:ext>
              </a:extLst>
            </p:cNvPr>
            <p:cNvSpPr/>
            <p:nvPr/>
          </p:nvSpPr>
          <p:spPr>
            <a:xfrm>
              <a:off x="1950228" y="2342663"/>
              <a:ext cx="114711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b="1" dirty="0">
                  <a:solidFill>
                    <a:srgbClr val="F06019"/>
                  </a:solidFill>
                  <a:latin typeface="Dosis" panose="02010503020202060003" pitchFamily="50" charset="0"/>
                </a:rPr>
                <a:t>1</a:t>
              </a:r>
              <a:r>
                <a:rPr lang="fr-FR" b="1" baseline="30000" dirty="0">
                  <a:solidFill>
                    <a:srgbClr val="F06019"/>
                  </a:solidFill>
                  <a:latin typeface="Dosis" panose="02010503020202060003" pitchFamily="50" charset="0"/>
                </a:rPr>
                <a:t>er</a:t>
              </a:r>
              <a:r>
                <a:rPr lang="fr-FR" b="1" dirty="0">
                  <a:solidFill>
                    <a:srgbClr val="F06019"/>
                  </a:solidFill>
                  <a:latin typeface="Dosis" panose="02010503020202060003" pitchFamily="50" charset="0"/>
                </a:rPr>
                <a:t> octobre</a:t>
              </a:r>
              <a:endParaRPr lang="fr-FR" dirty="0">
                <a:solidFill>
                  <a:srgbClr val="F06019"/>
                </a:solidFill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ED020A1B-7D3F-B056-5C61-0417C716FCBC}"/>
              </a:ext>
            </a:extLst>
          </p:cNvPr>
          <p:cNvGrpSpPr/>
          <p:nvPr/>
        </p:nvGrpSpPr>
        <p:grpSpPr>
          <a:xfrm>
            <a:off x="3277186" y="4052326"/>
            <a:ext cx="2319936" cy="2161738"/>
            <a:chOff x="4833569" y="1838761"/>
            <a:chExt cx="2319936" cy="2161738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A1EB7C3-4A41-01B9-DB04-6637D73C36B3}"/>
                </a:ext>
              </a:extLst>
            </p:cNvPr>
            <p:cNvSpPr/>
            <p:nvPr/>
          </p:nvSpPr>
          <p:spPr>
            <a:xfrm>
              <a:off x="4833569" y="2405288"/>
              <a:ext cx="2319936" cy="1595211"/>
            </a:xfrm>
            <a:prstGeom prst="roundRect">
              <a:avLst>
                <a:gd name="adj" fmla="val 32052"/>
              </a:avLst>
            </a:prstGeom>
            <a:solidFill>
              <a:srgbClr val="4B57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6B775D4-9296-B4D8-E1C2-48A3420C0C3F}"/>
                </a:ext>
              </a:extLst>
            </p:cNvPr>
            <p:cNvSpPr/>
            <p:nvPr/>
          </p:nvSpPr>
          <p:spPr>
            <a:xfrm>
              <a:off x="4922414" y="3035381"/>
              <a:ext cx="214224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  <a:latin typeface="Dosis" panose="02010503020202060003" pitchFamily="50" charset="0"/>
                </a:rPr>
                <a:t>Clôture des candidatures</a:t>
              </a:r>
              <a:endParaRPr lang="fr-FR" dirty="0">
                <a:solidFill>
                  <a:schemeClr val="bg1"/>
                </a:solidFill>
              </a:endParaRPr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8C119357-75F9-24DB-1D49-D156D08CB716}"/>
                </a:ext>
              </a:extLst>
            </p:cNvPr>
            <p:cNvSpPr/>
            <p:nvPr/>
          </p:nvSpPr>
          <p:spPr>
            <a:xfrm>
              <a:off x="5380296" y="1838761"/>
              <a:ext cx="1152525" cy="1133052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5" name="Graphique 14" descr="Calendrier journalier avec un remplissage uni">
              <a:extLst>
                <a:ext uri="{FF2B5EF4-FFF2-40B4-BE49-F238E27FC236}">
                  <a16:creationId xmlns:a16="http://schemas.microsoft.com/office/drawing/2014/main" id="{9CE8006A-3CC3-541E-3B83-CF37E1B1C97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695698" y="1904641"/>
              <a:ext cx="521720" cy="52172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62D64B5-39FF-3883-88D6-D604EA84D219}"/>
                </a:ext>
              </a:extLst>
            </p:cNvPr>
            <p:cNvSpPr/>
            <p:nvPr/>
          </p:nvSpPr>
          <p:spPr>
            <a:xfrm>
              <a:off x="5457892" y="2363735"/>
              <a:ext cx="99733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b="1" dirty="0">
                  <a:solidFill>
                    <a:srgbClr val="F06019"/>
                  </a:solidFill>
                  <a:latin typeface="Dosis" panose="02010503020202060003" pitchFamily="50" charset="0"/>
                </a:rPr>
                <a:t>10/11</a:t>
              </a:r>
              <a:endParaRPr lang="fr-FR" dirty="0">
                <a:solidFill>
                  <a:srgbClr val="F06019"/>
                </a:solidFill>
              </a:endParaRP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1ED21B18-EA99-20E2-EDA3-A9076F233D18}"/>
              </a:ext>
            </a:extLst>
          </p:cNvPr>
          <p:cNvGrpSpPr/>
          <p:nvPr/>
        </p:nvGrpSpPr>
        <p:grpSpPr>
          <a:xfrm>
            <a:off x="6222589" y="2640950"/>
            <a:ext cx="2319936" cy="2150460"/>
            <a:chOff x="5867274" y="2085048"/>
            <a:chExt cx="2319936" cy="2150460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ADC9ADB9-BCED-1D1A-C162-748EA923EB5F}"/>
                </a:ext>
              </a:extLst>
            </p:cNvPr>
            <p:cNvSpPr/>
            <p:nvPr/>
          </p:nvSpPr>
          <p:spPr>
            <a:xfrm>
              <a:off x="5867274" y="2651576"/>
              <a:ext cx="2319936" cy="1583932"/>
            </a:xfrm>
            <a:prstGeom prst="roundRect">
              <a:avLst>
                <a:gd name="adj" fmla="val 32052"/>
              </a:avLst>
            </a:prstGeom>
            <a:solidFill>
              <a:srgbClr val="4B57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F998AB3-8476-4914-4B77-33AB1A7D07CE}"/>
                </a:ext>
              </a:extLst>
            </p:cNvPr>
            <p:cNvSpPr/>
            <p:nvPr/>
          </p:nvSpPr>
          <p:spPr>
            <a:xfrm>
              <a:off x="5956119" y="3281668"/>
              <a:ext cx="214224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  <a:latin typeface="Dosis" panose="02010503020202060003" pitchFamily="50" charset="0"/>
                </a:rPr>
                <a:t>Audition par le comité de sélection</a:t>
              </a:r>
              <a:endParaRPr lang="fr-FR" dirty="0">
                <a:solidFill>
                  <a:schemeClr val="bg1"/>
                </a:solidFill>
              </a:endParaRP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2FF5318-BAB9-3EAF-37B1-1143A7782E04}"/>
                </a:ext>
              </a:extLst>
            </p:cNvPr>
            <p:cNvSpPr/>
            <p:nvPr/>
          </p:nvSpPr>
          <p:spPr>
            <a:xfrm>
              <a:off x="6414001" y="2085048"/>
              <a:ext cx="1152525" cy="1133052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0" name="Graphique 19" descr="Calendrier journalier avec un remplissage uni">
              <a:extLst>
                <a:ext uri="{FF2B5EF4-FFF2-40B4-BE49-F238E27FC236}">
                  <a16:creationId xmlns:a16="http://schemas.microsoft.com/office/drawing/2014/main" id="{B43BA08C-B18F-12A1-3204-C227D5CB166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729403" y="2150928"/>
              <a:ext cx="521720" cy="521720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403B9B3-A7C4-DE3D-5670-CEC8EDA92166}"/>
                </a:ext>
              </a:extLst>
            </p:cNvPr>
            <p:cNvSpPr/>
            <p:nvPr/>
          </p:nvSpPr>
          <p:spPr>
            <a:xfrm>
              <a:off x="6341818" y="2610022"/>
              <a:ext cx="136352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b="1" dirty="0">
                  <a:solidFill>
                    <a:srgbClr val="F06019"/>
                  </a:solidFill>
                  <a:latin typeface="Dosis" panose="02010503020202060003" pitchFamily="50" charset="0"/>
                </a:rPr>
                <a:t>20/11</a:t>
              </a:r>
              <a:endParaRPr lang="fr-FR" dirty="0">
                <a:solidFill>
                  <a:srgbClr val="F06019"/>
                </a:solidFill>
              </a:endParaRPr>
            </a:p>
          </p:txBody>
        </p:sp>
      </p:grpSp>
      <p:pic>
        <p:nvPicPr>
          <p:cNvPr id="50" name="Graphique 49">
            <a:extLst>
              <a:ext uri="{FF2B5EF4-FFF2-40B4-BE49-F238E27FC236}">
                <a16:creationId xmlns:a16="http://schemas.microsoft.com/office/drawing/2014/main" id="{750EFAD5-3B6F-1B86-2729-857E4F3C6DB5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9033" t="23296" r="28681" b="48796"/>
          <a:stretch/>
        </p:blipFill>
        <p:spPr>
          <a:xfrm rot="8286366">
            <a:off x="-58939" y="1065043"/>
            <a:ext cx="1690535" cy="1670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421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17397-0EBF-9E71-6C5D-AF5D80E8B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4">
            <a:extLst>
              <a:ext uri="{FF2B5EF4-FFF2-40B4-BE49-F238E27FC236}">
                <a16:creationId xmlns:a16="http://schemas.microsoft.com/office/drawing/2014/main" id="{D6C4043B-F084-059F-8E43-1A0CA7F65E06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679A21-1591-408A-80D5-23AEE9D8EC78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8" name="Rectangle : avec coins arrondis en haut 7">
            <a:extLst>
              <a:ext uri="{FF2B5EF4-FFF2-40B4-BE49-F238E27FC236}">
                <a16:creationId xmlns:a16="http://schemas.microsoft.com/office/drawing/2014/main" id="{2DFB3F6D-30F5-EF67-51B2-B7380FC69012}"/>
              </a:ext>
            </a:extLst>
          </p:cNvPr>
          <p:cNvSpPr/>
          <p:nvPr/>
        </p:nvSpPr>
        <p:spPr>
          <a:xfrm rot="10800000">
            <a:off x="4380982" y="-1"/>
            <a:ext cx="1226543" cy="154165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9" name="Image 18" descr="Une image contenant dessin&#10;&#10;Description générée automatiquement">
            <a:extLst>
              <a:ext uri="{FF2B5EF4-FFF2-40B4-BE49-F238E27FC236}">
                <a16:creationId xmlns:a16="http://schemas.microsoft.com/office/drawing/2014/main" id="{EFCE86A7-076E-994C-3BC8-A21F3CC4982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29490" y="5927677"/>
            <a:ext cx="540643" cy="666223"/>
          </a:xfrm>
          <a:prstGeom prst="rect">
            <a:avLst/>
          </a:prstGeom>
        </p:spPr>
      </p:pic>
      <p:sp>
        <p:nvSpPr>
          <p:cNvPr id="20" name="Titre 1">
            <a:extLst>
              <a:ext uri="{FF2B5EF4-FFF2-40B4-BE49-F238E27FC236}">
                <a16:creationId xmlns:a16="http://schemas.microsoft.com/office/drawing/2014/main" id="{F4DA0E3C-46E7-4C02-EED8-2B5F53BDBFFA}"/>
              </a:ext>
            </a:extLst>
          </p:cNvPr>
          <p:cNvSpPr txBox="1">
            <a:spLocks/>
          </p:cNvSpPr>
          <p:nvPr/>
        </p:nvSpPr>
        <p:spPr>
          <a:xfrm>
            <a:off x="6775221" y="2221122"/>
            <a:ext cx="3265926" cy="25020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cap="all" baseline="0">
                <a:solidFill>
                  <a:schemeClr val="bg1"/>
                </a:solidFill>
                <a:latin typeface="Dosis" panose="02010503020202060003" pitchFamily="50" charset="0"/>
                <a:ea typeface="+mj-ea"/>
                <a:cs typeface="+mj-cs"/>
              </a:defRPr>
            </a:lvl1pPr>
          </a:lstStyle>
          <a:p>
            <a:endParaRPr lang="fr-FR" sz="3600" dirty="0"/>
          </a:p>
        </p:txBody>
      </p:sp>
      <p:pic>
        <p:nvPicPr>
          <p:cNvPr id="23" name="Image 22" descr="Une image contenant Police, texte, Graphique, logo&#10;&#10;Le contenu généré par l’IA peut être incorrect.">
            <a:extLst>
              <a:ext uri="{FF2B5EF4-FFF2-40B4-BE49-F238E27FC236}">
                <a16:creationId xmlns:a16="http://schemas.microsoft.com/office/drawing/2014/main" id="{E3A95232-2601-9537-0584-A5A9F93537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14" y="429126"/>
            <a:ext cx="3563293" cy="1202307"/>
          </a:xfrm>
          <a:prstGeom prst="rect">
            <a:avLst/>
          </a:prstGeom>
        </p:spPr>
      </p:pic>
      <p:pic>
        <p:nvPicPr>
          <p:cNvPr id="27" name="Graphique 26" descr="Homme scientifique avec un remplissage uni">
            <a:extLst>
              <a:ext uri="{FF2B5EF4-FFF2-40B4-BE49-F238E27FC236}">
                <a16:creationId xmlns:a16="http://schemas.microsoft.com/office/drawing/2014/main" id="{96F8CED4-2C0D-4D64-B48F-B1981CD053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51189" y="430263"/>
            <a:ext cx="686129" cy="686129"/>
          </a:xfrm>
          <a:prstGeom prst="rect">
            <a:avLst/>
          </a:prstGeom>
        </p:spPr>
      </p:pic>
      <p:sp>
        <p:nvSpPr>
          <p:cNvPr id="31" name="Forme libre : forme 30">
            <a:extLst>
              <a:ext uri="{FF2B5EF4-FFF2-40B4-BE49-F238E27FC236}">
                <a16:creationId xmlns:a16="http://schemas.microsoft.com/office/drawing/2014/main" id="{7EC4A4EE-C2FE-5887-AFAB-941D18878103}"/>
              </a:ext>
            </a:extLst>
          </p:cNvPr>
          <p:cNvSpPr/>
          <p:nvPr/>
        </p:nvSpPr>
        <p:spPr>
          <a:xfrm rot="2305324">
            <a:off x="7377547" y="-1730279"/>
            <a:ext cx="2509123" cy="7225589"/>
          </a:xfrm>
          <a:custGeom>
            <a:avLst/>
            <a:gdLst>
              <a:gd name="connsiteX0" fmla="*/ 28755 w 2509123"/>
              <a:gd name="connsiteY0" fmla="*/ 0 h 7225589"/>
              <a:gd name="connsiteX1" fmla="*/ 2494776 w 2509123"/>
              <a:gd name="connsiteY1" fmla="*/ 0 h 7225589"/>
              <a:gd name="connsiteX2" fmla="*/ 2494776 w 2509123"/>
              <a:gd name="connsiteY2" fmla="*/ 5788914 h 7225589"/>
              <a:gd name="connsiteX3" fmla="*/ 2505449 w 2509123"/>
              <a:gd name="connsiteY3" fmla="*/ 5874080 h 7225589"/>
              <a:gd name="connsiteX4" fmla="*/ 2034177 w 2509123"/>
              <a:gd name="connsiteY4" fmla="*/ 6953880 h 7225589"/>
              <a:gd name="connsiteX5" fmla="*/ 271709 w 2509123"/>
              <a:gd name="connsiteY5" fmla="*/ 6750644 h 7225589"/>
              <a:gd name="connsiteX6" fmla="*/ 27786 w 2509123"/>
              <a:gd name="connsiteY6" fmla="*/ 5708519 h 7225589"/>
              <a:gd name="connsiteX7" fmla="*/ 28755 w 2509123"/>
              <a:gd name="connsiteY7" fmla="*/ 5704848 h 7225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09123" h="7225589">
                <a:moveTo>
                  <a:pt x="28755" y="0"/>
                </a:moveTo>
                <a:lnTo>
                  <a:pt x="2494776" y="0"/>
                </a:lnTo>
                <a:lnTo>
                  <a:pt x="2494776" y="5788914"/>
                </a:lnTo>
                <a:lnTo>
                  <a:pt x="2505449" y="5874080"/>
                </a:lnTo>
                <a:cubicBezTo>
                  <a:pt x="2536203" y="6275623"/>
                  <a:pt x="2373436" y="6684774"/>
                  <a:pt x="2034177" y="6953880"/>
                </a:cubicBezTo>
                <a:cubicBezTo>
                  <a:pt x="1491362" y="7384450"/>
                  <a:pt x="702279" y="7293458"/>
                  <a:pt x="271709" y="6750644"/>
                </a:cubicBezTo>
                <a:cubicBezTo>
                  <a:pt x="29513" y="6445310"/>
                  <a:pt x="-47657" y="6062056"/>
                  <a:pt x="27786" y="5708519"/>
                </a:cubicBezTo>
                <a:lnTo>
                  <a:pt x="28755" y="5704848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32" name="Forme libre : forme 31">
            <a:extLst>
              <a:ext uri="{FF2B5EF4-FFF2-40B4-BE49-F238E27FC236}">
                <a16:creationId xmlns:a16="http://schemas.microsoft.com/office/drawing/2014/main" id="{82353CA5-2C94-58C1-CCB1-D95115AE016B}"/>
              </a:ext>
            </a:extLst>
          </p:cNvPr>
          <p:cNvSpPr/>
          <p:nvPr/>
        </p:nvSpPr>
        <p:spPr>
          <a:xfrm rot="2329374">
            <a:off x="7293148" y="-1230738"/>
            <a:ext cx="1744066" cy="4385617"/>
          </a:xfrm>
          <a:custGeom>
            <a:avLst/>
            <a:gdLst>
              <a:gd name="connsiteX0" fmla="*/ 0 w 1744066"/>
              <a:gd name="connsiteY0" fmla="*/ 0 h 4385617"/>
              <a:gd name="connsiteX1" fmla="*/ 1739165 w 1744066"/>
              <a:gd name="connsiteY1" fmla="*/ 0 h 4385617"/>
              <a:gd name="connsiteX2" fmla="*/ 1739165 w 1744066"/>
              <a:gd name="connsiteY2" fmla="*/ 3432272 h 4385617"/>
              <a:gd name="connsiteX3" fmla="*/ 1741032 w 1744066"/>
              <a:gd name="connsiteY3" fmla="*/ 3442510 h 4385617"/>
              <a:gd name="connsiteX4" fmla="*/ 1419528 w 1744066"/>
              <a:gd name="connsiteY4" fmla="*/ 4193439 h 4385617"/>
              <a:gd name="connsiteX5" fmla="*/ 196594 w 1744066"/>
              <a:gd name="connsiteY5" fmla="*/ 4061080 h 4385617"/>
              <a:gd name="connsiteX6" fmla="*/ 7450 w 1744066"/>
              <a:gd name="connsiteY6" fmla="*/ 3589075 h 4385617"/>
              <a:gd name="connsiteX7" fmla="*/ 7476 w 1744066"/>
              <a:gd name="connsiteY7" fmla="*/ 3586904 h 4385617"/>
              <a:gd name="connsiteX8" fmla="*/ 0 w 1744066"/>
              <a:gd name="connsiteY8" fmla="*/ 3586904 h 4385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066" h="4385617">
                <a:moveTo>
                  <a:pt x="0" y="0"/>
                </a:moveTo>
                <a:lnTo>
                  <a:pt x="1739165" y="0"/>
                </a:lnTo>
                <a:lnTo>
                  <a:pt x="1739165" y="3432272"/>
                </a:lnTo>
                <a:lnTo>
                  <a:pt x="1741032" y="3442510"/>
                </a:lnTo>
                <a:cubicBezTo>
                  <a:pt x="1764301" y="3720757"/>
                  <a:pt x="1653437" y="4005217"/>
                  <a:pt x="1419528" y="4193439"/>
                </a:cubicBezTo>
                <a:cubicBezTo>
                  <a:pt x="1045274" y="4494593"/>
                  <a:pt x="497749" y="4435334"/>
                  <a:pt x="196594" y="4061080"/>
                </a:cubicBezTo>
                <a:cubicBezTo>
                  <a:pt x="83661" y="3920735"/>
                  <a:pt x="21411" y="3756023"/>
                  <a:pt x="7450" y="3589075"/>
                </a:cubicBezTo>
                <a:lnTo>
                  <a:pt x="7476" y="3586904"/>
                </a:lnTo>
                <a:lnTo>
                  <a:pt x="0" y="3586904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D30AF28-A323-5DD0-0012-5F91A3A61D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8401" y="2730982"/>
            <a:ext cx="4484398" cy="1872508"/>
          </a:xfrm>
        </p:spPr>
        <p:txBody>
          <a:bodyPr>
            <a:noAutofit/>
          </a:bodyPr>
          <a:lstStyle/>
          <a:p>
            <a:pPr algn="ctr"/>
            <a:r>
              <a:rPr lang="fr-FR" sz="3500" dirty="0"/>
              <a:t>Appel </a:t>
            </a:r>
            <a:br>
              <a:rPr lang="fr-FR" sz="3500" dirty="0"/>
            </a:br>
            <a:r>
              <a:rPr lang="fr-FR" sz="3500" dirty="0"/>
              <a:t>à Manifestation d’Intérêt </a:t>
            </a:r>
            <a:br>
              <a:rPr lang="fr-FR" sz="3500" dirty="0"/>
            </a:br>
            <a:r>
              <a:rPr lang="fr-FR" sz="3500" dirty="0"/>
              <a:t>« sorties de labos »</a:t>
            </a:r>
            <a:br>
              <a:rPr lang="fr-FR" sz="3500" dirty="0"/>
            </a:br>
            <a:r>
              <a:rPr lang="fr-FR" sz="3500" dirty="0"/>
              <a:t>2026 </a:t>
            </a:r>
          </a:p>
        </p:txBody>
      </p:sp>
    </p:spTree>
    <p:extLst>
      <p:ext uri="{BB962C8B-B14F-4D97-AF65-F5344CB8AC3E}">
        <p14:creationId xmlns:p14="http://schemas.microsoft.com/office/powerpoint/2010/main" val="262170760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PULSALYS">
      <a:dk1>
        <a:srgbClr val="4B575F"/>
      </a:dk1>
      <a:lt1>
        <a:srgbClr val="FFFFFF"/>
      </a:lt1>
      <a:dk2>
        <a:srgbClr val="4B575F"/>
      </a:dk2>
      <a:lt2>
        <a:srgbClr val="FFFFFF"/>
      </a:lt2>
      <a:accent1>
        <a:srgbClr val="EB6408"/>
      </a:accent1>
      <a:accent2>
        <a:srgbClr val="00ABC4"/>
      </a:accent2>
      <a:accent3>
        <a:srgbClr val="4B575F"/>
      </a:accent3>
      <a:accent4>
        <a:srgbClr val="7A8B96"/>
      </a:accent4>
      <a:accent5>
        <a:srgbClr val="FFFFFF"/>
      </a:accent5>
      <a:accent6>
        <a:srgbClr val="252B2F"/>
      </a:accent6>
      <a:hlink>
        <a:srgbClr val="EB6408"/>
      </a:hlink>
      <a:folHlink>
        <a:srgbClr val="00ABC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4745</TotalTime>
  <Words>530</Words>
  <Application>Microsoft Office PowerPoint</Application>
  <PresentationFormat>Grand écran</PresentationFormat>
  <Paragraphs>75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4" baseType="lpstr">
      <vt:lpstr>Aptos</vt:lpstr>
      <vt:lpstr>Arial</vt:lpstr>
      <vt:lpstr>Calibri</vt:lpstr>
      <vt:lpstr>Dosis</vt:lpstr>
      <vt:lpstr>Thème Office</vt:lpstr>
      <vt:lpstr>Appel  à Manifestation d’Intérêt  « sorties de labos » </vt:lpstr>
      <vt:lpstr>Présentation PowerPoint</vt:lpstr>
      <vt:lpstr>OBJECTIFS  DE L’Appel  à Manifestation </vt:lpstr>
      <vt:lpstr>Critères d’éligibilité </vt:lpstr>
      <vt:lpstr>Présentation  des projets </vt:lpstr>
      <vt:lpstr>Comité de sélection</vt:lpstr>
      <vt:lpstr>Critères  d’appréciation</vt:lpstr>
      <vt:lpstr>Calendrier </vt:lpstr>
      <vt:lpstr>Appel  à Manifestation d’Intérêt  « sorties de labos » 2026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Morgane Bacon</dc:creator>
  <cp:lastModifiedBy>Sylvain Duc</cp:lastModifiedBy>
  <cp:revision>334</cp:revision>
  <dcterms:created xsi:type="dcterms:W3CDTF">2019-06-12T08:19:53Z</dcterms:created>
  <dcterms:modified xsi:type="dcterms:W3CDTF">2026-09-18T13:55:28Z</dcterms:modified>
</cp:coreProperties>
</file>