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8" r:id="rId2"/>
  </p:sldIdLst>
  <p:sldSz cx="7559675" cy="10691813"/>
  <p:notesSz cx="6811963" cy="9942513"/>
  <p:defaultTextStyle>
    <a:defPPr>
      <a:defRPr lang="fr-FR"/>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62D"/>
    <a:srgbClr val="4C4C68"/>
    <a:srgbClr val="E6E6E6"/>
    <a:srgbClr val="EB6408"/>
    <a:srgbClr val="BECBD7"/>
    <a:srgbClr val="E26714"/>
    <a:srgbClr val="A9BAC7"/>
    <a:srgbClr val="CAECF2"/>
    <a:srgbClr val="2FA4B7"/>
    <a:srgbClr val="54C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4660"/>
  </p:normalViewPr>
  <p:slideViewPr>
    <p:cSldViewPr snapToGrid="0">
      <p:cViewPr>
        <p:scale>
          <a:sx n="78" d="100"/>
          <a:sy n="78"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91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pulsalys.fr/nos-projets/" TargetMode="External"/><Relationship Id="rId7" Type="http://schemas.openxmlformats.org/officeDocument/2006/relationships/image" Target="../media/image4.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Rectangle 129"/>
          <p:cNvSpPr/>
          <p:nvPr userDrawn="1"/>
        </p:nvSpPr>
        <p:spPr>
          <a:xfrm>
            <a:off x="28575" y="-26652"/>
            <a:ext cx="5067300" cy="1553876"/>
          </a:xfrm>
          <a:custGeom>
            <a:avLst/>
            <a:gdLst>
              <a:gd name="connsiteX0" fmla="*/ 0 w 5126789"/>
              <a:gd name="connsiteY0" fmla="*/ 0 h 1536831"/>
              <a:gd name="connsiteX1" fmla="*/ 5126789 w 5126789"/>
              <a:gd name="connsiteY1" fmla="*/ 0 h 1536831"/>
              <a:gd name="connsiteX2" fmla="*/ 5126789 w 5126789"/>
              <a:gd name="connsiteY2" fmla="*/ 1536831 h 1536831"/>
              <a:gd name="connsiteX3" fmla="*/ 0 w 5126789"/>
              <a:gd name="connsiteY3" fmla="*/ 1536831 h 1536831"/>
              <a:gd name="connsiteX4" fmla="*/ 0 w 5126789"/>
              <a:gd name="connsiteY4" fmla="*/ 0 h 1536831"/>
              <a:gd name="connsiteX0" fmla="*/ 423863 w 5126789"/>
              <a:gd name="connsiteY0" fmla="*/ 4762 h 1536831"/>
              <a:gd name="connsiteX1" fmla="*/ 5126789 w 5126789"/>
              <a:gd name="connsiteY1" fmla="*/ 0 h 1536831"/>
              <a:gd name="connsiteX2" fmla="*/ 5126789 w 5126789"/>
              <a:gd name="connsiteY2" fmla="*/ 1536831 h 1536831"/>
              <a:gd name="connsiteX3" fmla="*/ 0 w 5126789"/>
              <a:gd name="connsiteY3" fmla="*/ 1536831 h 1536831"/>
              <a:gd name="connsiteX4" fmla="*/ 423863 w 5126789"/>
              <a:gd name="connsiteY4" fmla="*/ 4762 h 1536831"/>
              <a:gd name="connsiteX0" fmla="*/ 369094 w 5126789"/>
              <a:gd name="connsiteY0" fmla="*/ 9524 h 1536831"/>
              <a:gd name="connsiteX1" fmla="*/ 5126789 w 5126789"/>
              <a:gd name="connsiteY1" fmla="*/ 0 h 1536831"/>
              <a:gd name="connsiteX2" fmla="*/ 5126789 w 5126789"/>
              <a:gd name="connsiteY2" fmla="*/ 1536831 h 1536831"/>
              <a:gd name="connsiteX3" fmla="*/ 0 w 5126789"/>
              <a:gd name="connsiteY3" fmla="*/ 1536831 h 1536831"/>
              <a:gd name="connsiteX4" fmla="*/ 369094 w 5126789"/>
              <a:gd name="connsiteY4" fmla="*/ 9524 h 1536831"/>
              <a:gd name="connsiteX0" fmla="*/ 364331 w 5126789"/>
              <a:gd name="connsiteY0" fmla="*/ 7142 h 1536831"/>
              <a:gd name="connsiteX1" fmla="*/ 5126789 w 5126789"/>
              <a:gd name="connsiteY1" fmla="*/ 0 h 1536831"/>
              <a:gd name="connsiteX2" fmla="*/ 5126789 w 5126789"/>
              <a:gd name="connsiteY2" fmla="*/ 1536831 h 1536831"/>
              <a:gd name="connsiteX3" fmla="*/ 0 w 5126789"/>
              <a:gd name="connsiteY3" fmla="*/ 1536831 h 1536831"/>
              <a:gd name="connsiteX4" fmla="*/ 364331 w 5126789"/>
              <a:gd name="connsiteY4" fmla="*/ 7142 h 1536831"/>
              <a:gd name="connsiteX0" fmla="*/ 371583 w 5134041"/>
              <a:gd name="connsiteY0" fmla="*/ 7142 h 1536831"/>
              <a:gd name="connsiteX1" fmla="*/ 5134041 w 5134041"/>
              <a:gd name="connsiteY1" fmla="*/ 0 h 1536831"/>
              <a:gd name="connsiteX2" fmla="*/ 5134041 w 5134041"/>
              <a:gd name="connsiteY2" fmla="*/ 1536831 h 1536831"/>
              <a:gd name="connsiteX3" fmla="*/ 0 w 5134041"/>
              <a:gd name="connsiteY3" fmla="*/ 1536831 h 1536831"/>
              <a:gd name="connsiteX4" fmla="*/ 371583 w 5134041"/>
              <a:gd name="connsiteY4" fmla="*/ 7142 h 153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041" h="1536831">
                <a:moveTo>
                  <a:pt x="371583" y="7142"/>
                </a:moveTo>
                <a:lnTo>
                  <a:pt x="5134041" y="0"/>
                </a:lnTo>
                <a:lnTo>
                  <a:pt x="5134041" y="1536831"/>
                </a:lnTo>
                <a:lnTo>
                  <a:pt x="0" y="1536831"/>
                </a:lnTo>
                <a:lnTo>
                  <a:pt x="371583" y="7142"/>
                </a:lnTo>
                <a:close/>
              </a:path>
            </a:pathLst>
          </a:custGeom>
          <a:solidFill>
            <a:srgbClr val="E26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userDrawn="1"/>
        </p:nvSpPr>
        <p:spPr>
          <a:xfrm>
            <a:off x="1443038" y="3976688"/>
            <a:ext cx="3195637" cy="393954"/>
          </a:xfrm>
          <a:prstGeom prst="rect">
            <a:avLst/>
          </a:prstGeom>
          <a:noFill/>
        </p:spPr>
        <p:txBody>
          <a:bodyPr wrap="square" rtlCol="0">
            <a:spAutoFit/>
          </a:bodyPr>
          <a:lstStyle/>
          <a:p>
            <a:pPr marL="342900" indent="-342900">
              <a:buClr>
                <a:srgbClr val="4C4C68"/>
              </a:buClr>
              <a:buFont typeface="Wingdings" panose="05000000000000000000" pitchFamily="2" charset="2"/>
              <a:buChar char="§"/>
            </a:pPr>
            <a:endParaRPr lang="fr-FR" dirty="0"/>
          </a:p>
        </p:txBody>
      </p:sp>
      <p:sp>
        <p:nvSpPr>
          <p:cNvPr id="3" name="Rectangle 2"/>
          <p:cNvSpPr/>
          <p:nvPr userDrawn="1"/>
        </p:nvSpPr>
        <p:spPr>
          <a:xfrm>
            <a:off x="-15929" y="2528448"/>
            <a:ext cx="2949593" cy="8163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2815532" y="9792316"/>
            <a:ext cx="2677416" cy="899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userDrawn="1"/>
        </p:nvSpPr>
        <p:spPr>
          <a:xfrm rot="16200000">
            <a:off x="5231229" y="5997425"/>
            <a:ext cx="4486794" cy="169277"/>
          </a:xfrm>
          <a:prstGeom prst="rect">
            <a:avLst/>
          </a:prstGeom>
          <a:noFill/>
        </p:spPr>
        <p:txBody>
          <a:bodyPr wrap="square" rtlCol="0">
            <a:spAutoFit/>
          </a:bodyPr>
          <a:lstStyle/>
          <a:p>
            <a:r>
              <a:rPr lang="en-US" sz="500" dirty="0">
                <a:solidFill>
                  <a:srgbClr val="01162D"/>
                </a:solidFill>
                <a:latin typeface="Roboto" pitchFamily="2" charset="0"/>
                <a:ea typeface="Roboto" pitchFamily="2" charset="0"/>
              </a:rPr>
              <a:t>Conception : service communication PULSALYS. </a:t>
            </a:r>
            <a:r>
              <a:rPr lang="en-US" sz="500" dirty="0" err="1">
                <a:solidFill>
                  <a:srgbClr val="01162D"/>
                </a:solidFill>
                <a:latin typeface="Roboto" pitchFamily="2" charset="0"/>
                <a:ea typeface="Roboto" pitchFamily="2" charset="0"/>
              </a:rPr>
              <a:t>Crédits</a:t>
            </a:r>
            <a:r>
              <a:rPr lang="en-US" sz="500" dirty="0">
                <a:solidFill>
                  <a:srgbClr val="01162D"/>
                </a:solidFill>
                <a:latin typeface="Roboto" pitchFamily="2" charset="0"/>
                <a:ea typeface="Roboto" pitchFamily="2" charset="0"/>
              </a:rPr>
              <a:t> photos : © </a:t>
            </a:r>
            <a:r>
              <a:rPr lang="en-US" sz="500" dirty="0">
                <a:solidFill>
                  <a:srgbClr val="4C4C68"/>
                </a:solidFill>
                <a:latin typeface="Roboto" pitchFamily="2" charset="0"/>
                <a:ea typeface="Roboto" pitchFamily="2" charset="0"/>
              </a:rPr>
              <a:t>SHUTTERSTOCK</a:t>
            </a:r>
            <a:endParaRPr lang="fr-FR" sz="500" b="1" dirty="0">
              <a:solidFill>
                <a:srgbClr val="4C4C68"/>
              </a:solidFill>
              <a:latin typeface="Roboto" pitchFamily="2" charset="0"/>
              <a:ea typeface="Roboto" pitchFamily="2" charset="0"/>
            </a:endParaRPr>
          </a:p>
        </p:txBody>
      </p:sp>
      <p:sp>
        <p:nvSpPr>
          <p:cNvPr id="27" name="Triangle rectangle 6"/>
          <p:cNvSpPr/>
          <p:nvPr userDrawn="1"/>
        </p:nvSpPr>
        <p:spPr>
          <a:xfrm rot="10800000" flipH="1">
            <a:off x="-15928" y="-5688"/>
            <a:ext cx="367382" cy="1531124"/>
          </a:xfrm>
          <a:custGeom>
            <a:avLst/>
            <a:gdLst>
              <a:gd name="connsiteX0" fmla="*/ 0 w 350550"/>
              <a:gd name="connsiteY0" fmla="*/ 1857946 h 1857946"/>
              <a:gd name="connsiteX1" fmla="*/ 0 w 350550"/>
              <a:gd name="connsiteY1" fmla="*/ 0 h 1857946"/>
              <a:gd name="connsiteX2" fmla="*/ 350550 w 350550"/>
              <a:gd name="connsiteY2" fmla="*/ 1857946 h 1857946"/>
              <a:gd name="connsiteX3" fmla="*/ 0 w 350550"/>
              <a:gd name="connsiteY3" fmla="*/ 1857946 h 1857946"/>
              <a:gd name="connsiteX0" fmla="*/ 0 w 445800"/>
              <a:gd name="connsiteY0" fmla="*/ 1857946 h 1857946"/>
              <a:gd name="connsiteX1" fmla="*/ 0 w 445800"/>
              <a:gd name="connsiteY1" fmla="*/ 0 h 1857946"/>
              <a:gd name="connsiteX2" fmla="*/ 445800 w 445800"/>
              <a:gd name="connsiteY2" fmla="*/ 1857946 h 1857946"/>
              <a:gd name="connsiteX3" fmla="*/ 0 w 445800"/>
              <a:gd name="connsiteY3" fmla="*/ 1857946 h 1857946"/>
            </a:gdLst>
            <a:ahLst/>
            <a:cxnLst>
              <a:cxn ang="0">
                <a:pos x="connsiteX0" y="connsiteY0"/>
              </a:cxn>
              <a:cxn ang="0">
                <a:pos x="connsiteX1" y="connsiteY1"/>
              </a:cxn>
              <a:cxn ang="0">
                <a:pos x="connsiteX2" y="connsiteY2"/>
              </a:cxn>
              <a:cxn ang="0">
                <a:pos x="connsiteX3" y="connsiteY3"/>
              </a:cxn>
            </a:cxnLst>
            <a:rect l="l" t="t" r="r" b="b"/>
            <a:pathLst>
              <a:path w="445800" h="1857946">
                <a:moveTo>
                  <a:pt x="0" y="1857946"/>
                </a:moveTo>
                <a:lnTo>
                  <a:pt x="0" y="0"/>
                </a:lnTo>
                <a:lnTo>
                  <a:pt x="445800" y="1857946"/>
                </a:lnTo>
                <a:lnTo>
                  <a:pt x="0" y="1857946"/>
                </a:lnTo>
                <a:close/>
              </a:path>
            </a:pathLst>
          </a:cu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81"/>
          <p:cNvSpPr/>
          <p:nvPr userDrawn="1"/>
        </p:nvSpPr>
        <p:spPr>
          <a:xfrm>
            <a:off x="7017544" y="-3175"/>
            <a:ext cx="542131" cy="1528610"/>
          </a:xfrm>
          <a:custGeom>
            <a:avLst/>
            <a:gdLst>
              <a:gd name="connsiteX0" fmla="*/ 0 w 542131"/>
              <a:gd name="connsiteY0" fmla="*/ 0 h 1525435"/>
              <a:gd name="connsiteX1" fmla="*/ 542131 w 542131"/>
              <a:gd name="connsiteY1" fmla="*/ 0 h 1525435"/>
              <a:gd name="connsiteX2" fmla="*/ 542131 w 542131"/>
              <a:gd name="connsiteY2" fmla="*/ 1525435 h 1525435"/>
              <a:gd name="connsiteX3" fmla="*/ 0 w 542131"/>
              <a:gd name="connsiteY3" fmla="*/ 1525435 h 1525435"/>
              <a:gd name="connsiteX4" fmla="*/ 0 w 542131"/>
              <a:gd name="connsiteY4" fmla="*/ 0 h 1525435"/>
              <a:gd name="connsiteX0" fmla="*/ 136525 w 542131"/>
              <a:gd name="connsiteY0" fmla="*/ 0 h 1525435"/>
              <a:gd name="connsiteX1" fmla="*/ 542131 w 542131"/>
              <a:gd name="connsiteY1" fmla="*/ 0 h 1525435"/>
              <a:gd name="connsiteX2" fmla="*/ 542131 w 542131"/>
              <a:gd name="connsiteY2" fmla="*/ 1525435 h 1525435"/>
              <a:gd name="connsiteX3" fmla="*/ 0 w 542131"/>
              <a:gd name="connsiteY3" fmla="*/ 1525435 h 1525435"/>
              <a:gd name="connsiteX4" fmla="*/ 136525 w 542131"/>
              <a:gd name="connsiteY4" fmla="*/ 0 h 1525435"/>
              <a:gd name="connsiteX0" fmla="*/ 314325 w 542131"/>
              <a:gd name="connsiteY0" fmla="*/ 0 h 1528610"/>
              <a:gd name="connsiteX1" fmla="*/ 542131 w 542131"/>
              <a:gd name="connsiteY1" fmla="*/ 3175 h 1528610"/>
              <a:gd name="connsiteX2" fmla="*/ 542131 w 542131"/>
              <a:gd name="connsiteY2" fmla="*/ 1528610 h 1528610"/>
              <a:gd name="connsiteX3" fmla="*/ 0 w 542131"/>
              <a:gd name="connsiteY3" fmla="*/ 1528610 h 1528610"/>
              <a:gd name="connsiteX4" fmla="*/ 314325 w 542131"/>
              <a:gd name="connsiteY4" fmla="*/ 0 h 1528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31" h="1528610">
                <a:moveTo>
                  <a:pt x="314325" y="0"/>
                </a:moveTo>
                <a:lnTo>
                  <a:pt x="542131" y="3175"/>
                </a:lnTo>
                <a:lnTo>
                  <a:pt x="542131" y="1528610"/>
                </a:lnTo>
                <a:lnTo>
                  <a:pt x="0" y="1528610"/>
                </a:lnTo>
                <a:lnTo>
                  <a:pt x="314325" y="0"/>
                </a:lnTo>
                <a:close/>
              </a:path>
            </a:pathLst>
          </a:cu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userDrawn="1"/>
        </p:nvSpPr>
        <p:spPr>
          <a:xfrm>
            <a:off x="3079504" y="9869168"/>
            <a:ext cx="2413444" cy="461665"/>
          </a:xfrm>
          <a:prstGeom prst="rect">
            <a:avLst/>
          </a:prstGeom>
          <a:noFill/>
        </p:spPr>
        <p:txBody>
          <a:bodyPr wrap="square" rtlCol="0">
            <a:spAutoFit/>
          </a:bodyPr>
          <a:lstStyle/>
          <a:p>
            <a:r>
              <a:rPr lang="en-US" sz="800" b="1" dirty="0">
                <a:solidFill>
                  <a:srgbClr val="4C4C68"/>
                </a:solidFill>
                <a:latin typeface="Roboto" pitchFamily="2" charset="0"/>
                <a:ea typeface="Roboto" pitchFamily="2" charset="0"/>
              </a:rPr>
              <a:t>RETROUVEZ</a:t>
            </a:r>
            <a:r>
              <a:rPr lang="en-US" sz="800" b="1" baseline="0" dirty="0">
                <a:solidFill>
                  <a:srgbClr val="4C4C68"/>
                </a:solidFill>
                <a:latin typeface="Roboto" pitchFamily="2" charset="0"/>
                <a:ea typeface="Roboto" pitchFamily="2" charset="0"/>
              </a:rPr>
              <a:t> </a:t>
            </a:r>
            <a:r>
              <a:rPr lang="en-US" sz="800" b="1" dirty="0">
                <a:solidFill>
                  <a:srgbClr val="4C4C68"/>
                </a:solidFill>
                <a:latin typeface="Roboto" pitchFamily="2" charset="0"/>
                <a:ea typeface="Roboto" pitchFamily="2" charset="0"/>
              </a:rPr>
              <a:t>NOS OPPORTUNITÉS </a:t>
            </a:r>
          </a:p>
          <a:p>
            <a:r>
              <a:rPr lang="en-US" sz="800" dirty="0">
                <a:solidFill>
                  <a:srgbClr val="4C4C68"/>
                </a:solidFill>
                <a:latin typeface="Roboto" pitchFamily="2" charset="0"/>
                <a:ea typeface="Roboto" pitchFamily="2" charset="0"/>
                <a:hlinkClick r:id="rId3"/>
              </a:rPr>
              <a:t>https://www.pulsalys.fr/nos-projets/</a:t>
            </a:r>
            <a:endParaRPr lang="en-US" sz="800" dirty="0">
              <a:solidFill>
                <a:srgbClr val="4C4C68"/>
              </a:solidFill>
              <a:latin typeface="Roboto" pitchFamily="2" charset="0"/>
              <a:ea typeface="Roboto" pitchFamily="2" charset="0"/>
            </a:endParaRPr>
          </a:p>
          <a:p>
            <a:endParaRPr lang="fr-FR" sz="800" dirty="0">
              <a:solidFill>
                <a:srgbClr val="4C4C68"/>
              </a:solidFill>
              <a:latin typeface="Roboto" pitchFamily="2" charset="0"/>
              <a:ea typeface="Roboto" pitchFamily="2" charset="0"/>
            </a:endParaRPr>
          </a:p>
        </p:txBody>
      </p:sp>
      <p:sp>
        <p:nvSpPr>
          <p:cNvPr id="75" name="ZoneTexte 74"/>
          <p:cNvSpPr txBox="1"/>
          <p:nvPr userDrawn="1"/>
        </p:nvSpPr>
        <p:spPr>
          <a:xfrm>
            <a:off x="3073154" y="10242665"/>
            <a:ext cx="1343468" cy="400110"/>
          </a:xfrm>
          <a:prstGeom prst="rect">
            <a:avLst/>
          </a:prstGeom>
          <a:noFill/>
        </p:spPr>
        <p:txBody>
          <a:bodyPr wrap="square" rtlCol="0">
            <a:spAutoFit/>
          </a:bodyPr>
          <a:lstStyle/>
          <a:p>
            <a:r>
              <a:rPr lang="fr-FR" sz="500" dirty="0">
                <a:solidFill>
                  <a:srgbClr val="4C4C68"/>
                </a:solidFill>
                <a:latin typeface="Roboto" pitchFamily="2" charset="0"/>
                <a:ea typeface="Roboto" pitchFamily="2" charset="0"/>
              </a:rPr>
              <a:t>PULSALYS SATT LYON ST ETIENNE : </a:t>
            </a:r>
          </a:p>
          <a:p>
            <a:r>
              <a:rPr lang="fr-FR" sz="500" dirty="0">
                <a:solidFill>
                  <a:srgbClr val="4C4C68"/>
                </a:solidFill>
                <a:latin typeface="Roboto" pitchFamily="2" charset="0"/>
                <a:ea typeface="Roboto" pitchFamily="2" charset="0"/>
              </a:rPr>
              <a:t>47 bd du 11 novembre 1918 - CS 90170</a:t>
            </a:r>
          </a:p>
          <a:p>
            <a:r>
              <a:rPr lang="fr-FR" sz="500" dirty="0">
                <a:solidFill>
                  <a:srgbClr val="4C4C68"/>
                </a:solidFill>
                <a:latin typeface="Roboto" pitchFamily="2" charset="0"/>
                <a:ea typeface="Roboto" pitchFamily="2" charset="0"/>
              </a:rPr>
              <a:t>69625 Villeurbanne Cedex</a:t>
            </a:r>
          </a:p>
          <a:p>
            <a:r>
              <a:rPr lang="fr-FR" sz="500" dirty="0">
                <a:solidFill>
                  <a:srgbClr val="4C4C68"/>
                </a:solidFill>
                <a:latin typeface="Roboto" pitchFamily="2" charset="0"/>
                <a:ea typeface="Roboto" pitchFamily="2" charset="0"/>
              </a:rPr>
              <a:t>FRANCE</a:t>
            </a:r>
          </a:p>
        </p:txBody>
      </p:sp>
      <p:grpSp>
        <p:nvGrpSpPr>
          <p:cNvPr id="76" name="Groupe 75"/>
          <p:cNvGrpSpPr/>
          <p:nvPr userDrawn="1"/>
        </p:nvGrpSpPr>
        <p:grpSpPr>
          <a:xfrm>
            <a:off x="2970610" y="1525738"/>
            <a:ext cx="2580880" cy="9173219"/>
            <a:chOff x="2970610" y="1525738"/>
            <a:chExt cx="2580880" cy="9173219"/>
          </a:xfrm>
        </p:grpSpPr>
        <p:cxnSp>
          <p:nvCxnSpPr>
            <p:cNvPr id="77" name="Connecteur droit 76"/>
            <p:cNvCxnSpPr/>
            <p:nvPr/>
          </p:nvCxnSpPr>
          <p:spPr>
            <a:xfrm>
              <a:off x="2970610" y="1525738"/>
              <a:ext cx="17762" cy="820405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Connecteur droit 77"/>
            <p:cNvCxnSpPr/>
            <p:nvPr/>
          </p:nvCxnSpPr>
          <p:spPr>
            <a:xfrm flipH="1">
              <a:off x="2986528" y="9734076"/>
              <a:ext cx="2542735"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Connecteur droit 78"/>
            <p:cNvCxnSpPr/>
            <p:nvPr/>
          </p:nvCxnSpPr>
          <p:spPr>
            <a:xfrm flipV="1">
              <a:off x="5551490" y="9735441"/>
              <a:ext cx="0" cy="96351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85" name="Rectangle 84"/>
          <p:cNvSpPr/>
          <p:nvPr userDrawn="1"/>
        </p:nvSpPr>
        <p:spPr>
          <a:xfrm>
            <a:off x="938145" y="1579182"/>
            <a:ext cx="1995519" cy="3350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6" name="Groupe 85"/>
          <p:cNvGrpSpPr/>
          <p:nvPr userDrawn="1"/>
        </p:nvGrpSpPr>
        <p:grpSpPr>
          <a:xfrm>
            <a:off x="-15928" y="1574399"/>
            <a:ext cx="1135227" cy="339822"/>
            <a:chOff x="-15928" y="1597259"/>
            <a:chExt cx="1135227" cy="339822"/>
          </a:xfrm>
        </p:grpSpPr>
        <p:sp>
          <p:nvSpPr>
            <p:cNvPr id="87" name="Rectangle 86"/>
            <p:cNvSpPr/>
            <p:nvPr/>
          </p:nvSpPr>
          <p:spPr>
            <a:xfrm>
              <a:off x="-15928" y="1597259"/>
              <a:ext cx="917128" cy="339822"/>
            </a:xfrm>
            <a:prstGeom prst="rect">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p:cNvSpPr txBox="1"/>
            <p:nvPr/>
          </p:nvSpPr>
          <p:spPr>
            <a:xfrm>
              <a:off x="17735" y="1643500"/>
              <a:ext cx="1101564" cy="246221"/>
            </a:xfrm>
            <a:prstGeom prst="rect">
              <a:avLst/>
            </a:prstGeom>
            <a:noFill/>
          </p:spPr>
          <p:txBody>
            <a:bodyPr wrap="square" rtlCol="0">
              <a:spAutoFit/>
            </a:bodyPr>
            <a:lstStyle/>
            <a:p>
              <a:r>
                <a:rPr lang="fr-FR" sz="1000" b="1" dirty="0">
                  <a:solidFill>
                    <a:schemeClr val="bg1"/>
                  </a:solidFill>
                  <a:latin typeface="Roboto" pitchFamily="2" charset="0"/>
                  <a:ea typeface="Roboto" pitchFamily="2" charset="0"/>
                </a:rPr>
                <a:t>RÉFÉRENCE</a:t>
              </a:r>
            </a:p>
          </p:txBody>
        </p:sp>
      </p:grpSp>
      <p:sp>
        <p:nvSpPr>
          <p:cNvPr id="28" name="Rectangle 27"/>
          <p:cNvSpPr/>
          <p:nvPr userDrawn="1"/>
        </p:nvSpPr>
        <p:spPr>
          <a:xfrm>
            <a:off x="938145" y="1951728"/>
            <a:ext cx="1995519" cy="5256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userDrawn="1"/>
        </p:nvSpPr>
        <p:spPr>
          <a:xfrm>
            <a:off x="-15928" y="1951727"/>
            <a:ext cx="917128" cy="525600"/>
          </a:xfrm>
          <a:prstGeom prst="rect">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userDrawn="1"/>
        </p:nvSpPr>
        <p:spPr>
          <a:xfrm>
            <a:off x="-8309" y="2085974"/>
            <a:ext cx="1062774" cy="246221"/>
          </a:xfrm>
          <a:prstGeom prst="rect">
            <a:avLst/>
          </a:prstGeom>
          <a:noFill/>
        </p:spPr>
        <p:txBody>
          <a:bodyPr wrap="square" rtlCol="0">
            <a:spAutoFit/>
          </a:bodyPr>
          <a:lstStyle/>
          <a:p>
            <a:r>
              <a:rPr lang="fr-FR" sz="1000" b="1" dirty="0">
                <a:solidFill>
                  <a:schemeClr val="bg1"/>
                </a:solidFill>
                <a:latin typeface="Roboto" pitchFamily="2" charset="0"/>
                <a:ea typeface="Roboto" pitchFamily="2" charset="0"/>
              </a:rPr>
              <a:t>MOTS-CLÉS</a:t>
            </a:r>
          </a:p>
        </p:txBody>
      </p:sp>
      <p:grpSp>
        <p:nvGrpSpPr>
          <p:cNvPr id="33" name="Groupe 32">
            <a:extLst>
              <a:ext uri="{FF2B5EF4-FFF2-40B4-BE49-F238E27FC236}">
                <a16:creationId xmlns:a16="http://schemas.microsoft.com/office/drawing/2014/main" id="{2CF9021A-991C-4FF7-98FF-8D0DE55B5CFB}"/>
              </a:ext>
            </a:extLst>
          </p:cNvPr>
          <p:cNvGrpSpPr/>
          <p:nvPr userDrawn="1"/>
        </p:nvGrpSpPr>
        <p:grpSpPr>
          <a:xfrm>
            <a:off x="5937083" y="9829412"/>
            <a:ext cx="1215438" cy="162946"/>
            <a:chOff x="6067258" y="9858034"/>
            <a:chExt cx="1215438" cy="162946"/>
          </a:xfrm>
        </p:grpSpPr>
        <p:pic>
          <p:nvPicPr>
            <p:cNvPr id="34" name="Image 33">
              <a:extLst>
                <a:ext uri="{FF2B5EF4-FFF2-40B4-BE49-F238E27FC236}">
                  <a16:creationId xmlns:a16="http://schemas.microsoft.com/office/drawing/2014/main" id="{E07EA5CB-21FA-49B5-A41E-8BF24AB822F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8747" y="9859092"/>
              <a:ext cx="338645" cy="160033"/>
            </a:xfrm>
            <a:prstGeom prst="rect">
              <a:avLst/>
            </a:prstGeom>
          </p:spPr>
        </p:pic>
        <p:pic>
          <p:nvPicPr>
            <p:cNvPr id="35" name="Image 34">
              <a:extLst>
                <a:ext uri="{FF2B5EF4-FFF2-40B4-BE49-F238E27FC236}">
                  <a16:creationId xmlns:a16="http://schemas.microsoft.com/office/drawing/2014/main" id="{66CBA41F-FE85-4D6A-A3B7-012C66094B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6325" y="9858034"/>
              <a:ext cx="162945" cy="162945"/>
            </a:xfrm>
            <a:prstGeom prst="rect">
              <a:avLst/>
            </a:prstGeom>
          </p:spPr>
        </p:pic>
        <p:pic>
          <p:nvPicPr>
            <p:cNvPr id="36" name="Image 35">
              <a:extLst>
                <a:ext uri="{FF2B5EF4-FFF2-40B4-BE49-F238E27FC236}">
                  <a16:creationId xmlns:a16="http://schemas.microsoft.com/office/drawing/2014/main" id="{9E9DB0C2-67A9-4350-A4BF-DDF374F3510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67258" y="9858034"/>
              <a:ext cx="162946" cy="162946"/>
            </a:xfrm>
            <a:prstGeom prst="rect">
              <a:avLst/>
            </a:prstGeom>
          </p:spPr>
        </p:pic>
        <p:pic>
          <p:nvPicPr>
            <p:cNvPr id="37" name="Picture 2" descr="Résultat de recherche d'images pour &quot;bpi&quot;">
              <a:extLst>
                <a:ext uri="{FF2B5EF4-FFF2-40B4-BE49-F238E27FC236}">
                  <a16:creationId xmlns:a16="http://schemas.microsoft.com/office/drawing/2014/main" id="{4F4AC450-6374-49B3-BCBD-FE11014097A7}"/>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928203" y="9872133"/>
              <a:ext cx="354493" cy="141797"/>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mage 4">
            <a:extLst>
              <a:ext uri="{FF2B5EF4-FFF2-40B4-BE49-F238E27FC236}">
                <a16:creationId xmlns:a16="http://schemas.microsoft.com/office/drawing/2014/main" id="{E21A7248-E8FC-4245-B2FC-482E26D63FE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09588" y="10081566"/>
            <a:ext cx="1580399" cy="461575"/>
          </a:xfrm>
          <a:prstGeom prst="rect">
            <a:avLst/>
          </a:prstGeom>
        </p:spPr>
      </p:pic>
    </p:spTree>
    <p:extLst>
      <p:ext uri="{BB962C8B-B14F-4D97-AF65-F5344CB8AC3E}">
        <p14:creationId xmlns:p14="http://schemas.microsoft.com/office/powerpoint/2010/main" val="1148710276"/>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p:cNvGrpSpPr/>
          <p:nvPr/>
        </p:nvGrpSpPr>
        <p:grpSpPr>
          <a:xfrm>
            <a:off x="3181068" y="1650044"/>
            <a:ext cx="3815873" cy="2230816"/>
            <a:chOff x="3182078" y="1662090"/>
            <a:chExt cx="3815873" cy="2230816"/>
          </a:xfrm>
        </p:grpSpPr>
        <p:grpSp>
          <p:nvGrpSpPr>
            <p:cNvPr id="2" name="Groupe 1"/>
            <p:cNvGrpSpPr/>
            <p:nvPr/>
          </p:nvGrpSpPr>
          <p:grpSpPr>
            <a:xfrm>
              <a:off x="3261202" y="1662090"/>
              <a:ext cx="3222513" cy="307777"/>
              <a:chOff x="3157968" y="1794149"/>
              <a:chExt cx="3222513" cy="307777"/>
            </a:xfrm>
          </p:grpSpPr>
          <p:sp>
            <p:nvSpPr>
              <p:cNvPr id="3" name="ZoneTexte 2"/>
              <p:cNvSpPr txBox="1"/>
              <p:nvPr/>
            </p:nvSpPr>
            <p:spPr>
              <a:xfrm>
                <a:off x="3157968" y="1794149"/>
                <a:ext cx="3222513" cy="307777"/>
              </a:xfrm>
              <a:prstGeom prst="rect">
                <a:avLst/>
              </a:prstGeom>
              <a:noFill/>
            </p:spPr>
            <p:txBody>
              <a:bodyPr wrap="square" rtlCol="0">
                <a:spAutoFit/>
              </a:bodyPr>
              <a:lstStyle/>
              <a:p>
                <a:r>
                  <a:rPr lang="fr-FR" sz="1400" b="1" dirty="0">
                    <a:solidFill>
                      <a:srgbClr val="EB6408"/>
                    </a:solidFill>
                    <a:latin typeface="Roboto" pitchFamily="2" charset="0"/>
                    <a:ea typeface="Roboto" pitchFamily="2" charset="0"/>
                  </a:rPr>
                  <a:t>DESCRIPTION</a:t>
                </a:r>
              </a:p>
            </p:txBody>
          </p:sp>
          <p:cxnSp>
            <p:nvCxnSpPr>
              <p:cNvPr id="4" name="Connecteur droit 3"/>
              <p:cNvCxnSpPr/>
              <p:nvPr/>
            </p:nvCxnSpPr>
            <p:spPr>
              <a:xfrm>
                <a:off x="3261202" y="2100953"/>
                <a:ext cx="1109378" cy="0"/>
              </a:xfrm>
              <a:prstGeom prst="line">
                <a:avLst/>
              </a:prstGeom>
              <a:ln>
                <a:solidFill>
                  <a:srgbClr val="EB6408"/>
                </a:solidFill>
              </a:ln>
            </p:spPr>
            <p:style>
              <a:lnRef idx="1">
                <a:schemeClr val="dk1"/>
              </a:lnRef>
              <a:fillRef idx="0">
                <a:schemeClr val="dk1"/>
              </a:fillRef>
              <a:effectRef idx="0">
                <a:schemeClr val="dk1"/>
              </a:effectRef>
              <a:fontRef idx="minor">
                <a:schemeClr val="tx1"/>
              </a:fontRef>
            </p:style>
          </p:cxnSp>
        </p:grpSp>
        <p:sp>
          <p:nvSpPr>
            <p:cNvPr id="5" name="ZoneTexte 4"/>
            <p:cNvSpPr txBox="1"/>
            <p:nvPr/>
          </p:nvSpPr>
          <p:spPr>
            <a:xfrm>
              <a:off x="3182078" y="2014187"/>
              <a:ext cx="3815873" cy="1878719"/>
            </a:xfrm>
            <a:prstGeom prst="rect">
              <a:avLst/>
            </a:prstGeom>
            <a:noFill/>
          </p:spPr>
          <p:txBody>
            <a:bodyPr wrap="square" rtlCol="0">
              <a:spAutoFit/>
            </a:bodyPr>
            <a:lstStyle/>
            <a:p>
              <a:pPr algn="just">
                <a:spcAft>
                  <a:spcPts val="600"/>
                </a:spcAft>
                <a:buNone/>
              </a:pPr>
              <a:r>
                <a:rPr lang="fr-FR" sz="1000" dirty="0">
                  <a:solidFill>
                    <a:srgbClr val="4C4C68"/>
                  </a:solidFill>
                  <a:latin typeface="Roboto"/>
                </a:rPr>
                <a:t>Des travaux préliminaires au sein de l’IMP ont permis de mettre en lumière un procédé de recyclage de matériaux silicone par réversion partielle des chaines que constituent le réseau. Par ce procédé les déchets de silicone sont partiellement dépolymérisés pour revenir au stade de formulations silicone manipulables. Ces formulations recyclées et déjà additivées sont prêtes à être réintégrées dans le process classique de production de silicone.  </a:t>
              </a:r>
            </a:p>
            <a:p>
              <a:r>
                <a:rPr lang="fr-FR" sz="1000" dirty="0">
                  <a:solidFill>
                    <a:srgbClr val="4C4C68"/>
                  </a:solidFill>
                  <a:latin typeface="Roboto"/>
                </a:rPr>
                <a:t>La preuve de concept s’étend sur 3 types de silicones différents : RTV, LSR et HCR.</a:t>
              </a:r>
            </a:p>
            <a:p>
              <a:pPr algn="just">
                <a:lnSpc>
                  <a:spcPct val="120000"/>
                </a:lnSpc>
              </a:pPr>
              <a:endParaRPr lang="fr-FR" sz="1000" dirty="0">
                <a:solidFill>
                  <a:schemeClr val="tx2"/>
                </a:solidFill>
                <a:latin typeface="Roboto"/>
                <a:ea typeface="MS Mincho" panose="02020609040205080304" pitchFamily="49" charset="-128"/>
                <a:cs typeface="Times New Roman" panose="02020603050405020304" pitchFamily="18" charset="0"/>
              </a:endParaRPr>
            </a:p>
          </p:txBody>
        </p:sp>
      </p:grpSp>
      <p:grpSp>
        <p:nvGrpSpPr>
          <p:cNvPr id="36" name="Groupe 35"/>
          <p:cNvGrpSpPr/>
          <p:nvPr/>
        </p:nvGrpSpPr>
        <p:grpSpPr>
          <a:xfrm>
            <a:off x="3207063" y="6190226"/>
            <a:ext cx="3815873" cy="1157650"/>
            <a:chOff x="3261202" y="6322782"/>
            <a:chExt cx="3815873" cy="1157650"/>
          </a:xfrm>
        </p:grpSpPr>
        <p:grpSp>
          <p:nvGrpSpPr>
            <p:cNvPr id="6" name="Groupe 5"/>
            <p:cNvGrpSpPr/>
            <p:nvPr/>
          </p:nvGrpSpPr>
          <p:grpSpPr>
            <a:xfrm>
              <a:off x="3261202" y="6322782"/>
              <a:ext cx="3222513" cy="316329"/>
              <a:chOff x="3157968" y="1794149"/>
              <a:chExt cx="3222513" cy="316329"/>
            </a:xfrm>
          </p:grpSpPr>
          <p:sp>
            <p:nvSpPr>
              <p:cNvPr id="7" name="ZoneTexte 6"/>
              <p:cNvSpPr txBox="1"/>
              <p:nvPr/>
            </p:nvSpPr>
            <p:spPr>
              <a:xfrm>
                <a:off x="3157968" y="1794149"/>
                <a:ext cx="3222513" cy="307777"/>
              </a:xfrm>
              <a:prstGeom prst="rect">
                <a:avLst/>
              </a:prstGeom>
              <a:noFill/>
            </p:spPr>
            <p:txBody>
              <a:bodyPr wrap="square" rtlCol="0">
                <a:spAutoFit/>
              </a:bodyPr>
              <a:lstStyle/>
              <a:p>
                <a:r>
                  <a:rPr lang="fr-FR" sz="1400" b="1" dirty="0">
                    <a:solidFill>
                      <a:srgbClr val="EB6408"/>
                    </a:solidFill>
                    <a:latin typeface="Roboto" pitchFamily="2" charset="0"/>
                    <a:ea typeface="Roboto" pitchFamily="2" charset="0"/>
                  </a:rPr>
                  <a:t>STADE DE DÉVELOPPEMENT</a:t>
                </a:r>
              </a:p>
            </p:txBody>
          </p:sp>
          <p:cxnSp>
            <p:nvCxnSpPr>
              <p:cNvPr id="8" name="Connecteur droit 7"/>
              <p:cNvCxnSpPr/>
              <p:nvPr/>
            </p:nvCxnSpPr>
            <p:spPr>
              <a:xfrm>
                <a:off x="3261202" y="2110478"/>
                <a:ext cx="2268254" cy="0"/>
              </a:xfrm>
              <a:prstGeom prst="line">
                <a:avLst/>
              </a:prstGeom>
              <a:ln>
                <a:solidFill>
                  <a:srgbClr val="EB6408"/>
                </a:solidFill>
              </a:ln>
            </p:spPr>
            <p:style>
              <a:lnRef idx="1">
                <a:schemeClr val="dk1"/>
              </a:lnRef>
              <a:fillRef idx="0">
                <a:schemeClr val="dk1"/>
              </a:fillRef>
              <a:effectRef idx="0">
                <a:schemeClr val="dk1"/>
              </a:effectRef>
              <a:fontRef idx="minor">
                <a:schemeClr val="tx1"/>
              </a:fontRef>
            </p:style>
          </p:cxnSp>
        </p:grpSp>
        <p:sp>
          <p:nvSpPr>
            <p:cNvPr id="9" name="ZoneTexte 8"/>
            <p:cNvSpPr txBox="1"/>
            <p:nvPr/>
          </p:nvSpPr>
          <p:spPr>
            <a:xfrm>
              <a:off x="3261202" y="6663542"/>
              <a:ext cx="3815873" cy="816890"/>
            </a:xfrm>
            <a:prstGeom prst="rect">
              <a:avLst/>
            </a:prstGeom>
            <a:noFill/>
          </p:spPr>
          <p:txBody>
            <a:bodyPr wrap="square" rtlCol="0">
              <a:spAutoFit/>
            </a:bodyPr>
            <a:lstStyle/>
            <a:p>
              <a:pPr marL="171450" indent="-171450" algn="just">
                <a:lnSpc>
                  <a:spcPct val="120000"/>
                </a:lnSpc>
                <a:buClr>
                  <a:srgbClr val="EB6408"/>
                </a:buClr>
                <a:buFont typeface="Wingdings" panose="05000000000000000000" pitchFamily="2" charset="2"/>
                <a:buChar char="§"/>
              </a:pPr>
              <a:r>
                <a:rPr lang="fr-FR" sz="1000" dirty="0">
                  <a:solidFill>
                    <a:schemeClr val="tx2"/>
                  </a:solidFill>
                  <a:latin typeface="Roboto"/>
                </a:rPr>
                <a:t>Brevet déposé</a:t>
              </a:r>
            </a:p>
            <a:p>
              <a:pPr marL="171450" indent="-171450" algn="just">
                <a:lnSpc>
                  <a:spcPct val="120000"/>
                </a:lnSpc>
                <a:buClr>
                  <a:srgbClr val="EB6408"/>
                </a:buClr>
                <a:buFont typeface="Wingdings" panose="05000000000000000000" pitchFamily="2" charset="2"/>
                <a:buChar char="§"/>
              </a:pPr>
              <a:r>
                <a:rPr lang="fr-FR" sz="1000" dirty="0">
                  <a:solidFill>
                    <a:schemeClr val="tx2"/>
                  </a:solidFill>
                  <a:latin typeface="Roboto"/>
                </a:rPr>
                <a:t>POC laboratoire existante sur plusieurs types de silicone et une première optimisation du procédé a eu lieu permettant de diviser par 3 le temps de process nécessaire.</a:t>
              </a:r>
            </a:p>
          </p:txBody>
        </p:sp>
      </p:grpSp>
      <p:grpSp>
        <p:nvGrpSpPr>
          <p:cNvPr id="40" name="Groupe 39"/>
          <p:cNvGrpSpPr/>
          <p:nvPr/>
        </p:nvGrpSpPr>
        <p:grpSpPr>
          <a:xfrm>
            <a:off x="3260192" y="7398657"/>
            <a:ext cx="3832957" cy="946361"/>
            <a:chOff x="3269478" y="7374827"/>
            <a:chExt cx="3832957" cy="946361"/>
          </a:xfrm>
        </p:grpSpPr>
        <p:grpSp>
          <p:nvGrpSpPr>
            <p:cNvPr id="10" name="Groupe 9"/>
            <p:cNvGrpSpPr/>
            <p:nvPr/>
          </p:nvGrpSpPr>
          <p:grpSpPr>
            <a:xfrm>
              <a:off x="3269478" y="7374827"/>
              <a:ext cx="3222513" cy="307777"/>
              <a:chOff x="3149866" y="1823334"/>
              <a:chExt cx="3222513" cy="307777"/>
            </a:xfrm>
          </p:grpSpPr>
          <p:sp>
            <p:nvSpPr>
              <p:cNvPr id="11" name="ZoneTexte 10"/>
              <p:cNvSpPr txBox="1"/>
              <p:nvPr/>
            </p:nvSpPr>
            <p:spPr>
              <a:xfrm>
                <a:off x="3149866" y="1823334"/>
                <a:ext cx="3222513" cy="307777"/>
              </a:xfrm>
              <a:prstGeom prst="rect">
                <a:avLst/>
              </a:prstGeom>
              <a:noFill/>
            </p:spPr>
            <p:txBody>
              <a:bodyPr wrap="square" rtlCol="0">
                <a:spAutoFit/>
              </a:bodyPr>
              <a:lstStyle/>
              <a:p>
                <a:r>
                  <a:rPr lang="fr-FR" sz="1400" b="1" dirty="0">
                    <a:solidFill>
                      <a:srgbClr val="EB6408"/>
                    </a:solidFill>
                    <a:latin typeface="Roboto" pitchFamily="2" charset="0"/>
                    <a:ea typeface="Roboto" pitchFamily="2" charset="0"/>
                  </a:rPr>
                  <a:t>TYPE DE PARTENARIAT</a:t>
                </a:r>
              </a:p>
            </p:txBody>
          </p:sp>
          <p:cxnSp>
            <p:nvCxnSpPr>
              <p:cNvPr id="12" name="Connecteur droit 11"/>
              <p:cNvCxnSpPr/>
              <p:nvPr/>
            </p:nvCxnSpPr>
            <p:spPr>
              <a:xfrm>
                <a:off x="3261202" y="2110478"/>
                <a:ext cx="1800784" cy="0"/>
              </a:xfrm>
              <a:prstGeom prst="line">
                <a:avLst/>
              </a:prstGeom>
              <a:ln>
                <a:solidFill>
                  <a:srgbClr val="EB6408"/>
                </a:solidFill>
              </a:ln>
            </p:spPr>
            <p:style>
              <a:lnRef idx="1">
                <a:schemeClr val="dk1"/>
              </a:lnRef>
              <a:fillRef idx="0">
                <a:schemeClr val="dk1"/>
              </a:fillRef>
              <a:effectRef idx="0">
                <a:schemeClr val="dk1"/>
              </a:effectRef>
              <a:fontRef idx="minor">
                <a:schemeClr val="tx1"/>
              </a:fontRef>
            </p:style>
          </p:cxnSp>
        </p:grpSp>
        <p:sp>
          <p:nvSpPr>
            <p:cNvPr id="13" name="ZoneTexte 12"/>
            <p:cNvSpPr txBox="1"/>
            <p:nvPr/>
          </p:nvSpPr>
          <p:spPr>
            <a:xfrm>
              <a:off x="3286562" y="7688964"/>
              <a:ext cx="3815873" cy="632224"/>
            </a:xfrm>
            <a:prstGeom prst="rect">
              <a:avLst/>
            </a:prstGeom>
            <a:noFill/>
          </p:spPr>
          <p:txBody>
            <a:bodyPr wrap="square" rtlCol="0">
              <a:spAutoFit/>
            </a:bodyPr>
            <a:lstStyle/>
            <a:p>
              <a:pPr algn="just">
                <a:lnSpc>
                  <a:spcPct val="120000"/>
                </a:lnSpc>
                <a:buClr>
                  <a:srgbClr val="4C4C68"/>
                </a:buClr>
              </a:pPr>
              <a:r>
                <a:rPr lang="fr-FR" sz="1000" dirty="0">
                  <a:solidFill>
                    <a:schemeClr val="tx2"/>
                  </a:solidFill>
                  <a:latin typeface="Roboto"/>
                </a:rPr>
                <a:t>PULSALYS recherche un partenaire industriel susceptible de promouvoir cette solution et/ou de l’intégrer à sa chaine de recyclage</a:t>
              </a:r>
            </a:p>
          </p:txBody>
        </p:sp>
      </p:grpSp>
      <p:grpSp>
        <p:nvGrpSpPr>
          <p:cNvPr id="15" name="Groupe 14"/>
          <p:cNvGrpSpPr/>
          <p:nvPr/>
        </p:nvGrpSpPr>
        <p:grpSpPr>
          <a:xfrm>
            <a:off x="212723" y="2632359"/>
            <a:ext cx="2583130" cy="1477517"/>
            <a:chOff x="242217" y="2291888"/>
            <a:chExt cx="2583130" cy="1477517"/>
          </a:xfrm>
        </p:grpSpPr>
        <p:grpSp>
          <p:nvGrpSpPr>
            <p:cNvPr id="16" name="Groupe 15"/>
            <p:cNvGrpSpPr/>
            <p:nvPr/>
          </p:nvGrpSpPr>
          <p:grpSpPr>
            <a:xfrm>
              <a:off x="243163" y="2317785"/>
              <a:ext cx="2582184" cy="1451620"/>
              <a:chOff x="243163" y="2317785"/>
              <a:chExt cx="2582184" cy="1451620"/>
            </a:xfrm>
          </p:grpSpPr>
          <p:sp>
            <p:nvSpPr>
              <p:cNvPr id="18" name="ZoneTexte 17"/>
              <p:cNvSpPr txBox="1"/>
              <p:nvPr/>
            </p:nvSpPr>
            <p:spPr>
              <a:xfrm>
                <a:off x="744103" y="2342492"/>
                <a:ext cx="1681904" cy="307777"/>
              </a:xfrm>
              <a:prstGeom prst="rect">
                <a:avLst/>
              </a:prstGeom>
              <a:noFill/>
            </p:spPr>
            <p:txBody>
              <a:bodyPr wrap="square" rtlCol="0">
                <a:spAutoFit/>
              </a:bodyPr>
              <a:lstStyle/>
              <a:p>
                <a:r>
                  <a:rPr lang="fr-FR" sz="1400" b="1" dirty="0">
                    <a:solidFill>
                      <a:srgbClr val="4C4C68"/>
                    </a:solidFill>
                    <a:latin typeface="Roboto" pitchFamily="2" charset="0"/>
                    <a:ea typeface="Roboto" pitchFamily="2" charset="0"/>
                  </a:rPr>
                  <a:t>APPLICATIONS</a:t>
                </a:r>
              </a:p>
            </p:txBody>
          </p:sp>
          <p:sp>
            <p:nvSpPr>
              <p:cNvPr id="19" name="Rectangle 18"/>
              <p:cNvSpPr/>
              <p:nvPr/>
            </p:nvSpPr>
            <p:spPr>
              <a:xfrm>
                <a:off x="243163" y="3060237"/>
                <a:ext cx="2582184" cy="709168"/>
              </a:xfrm>
              <a:prstGeom prst="rect">
                <a:avLst/>
              </a:prstGeom>
            </p:spPr>
            <p:txBody>
              <a:bodyPr wrap="square">
                <a:spAutoFit/>
              </a:bodyPr>
              <a:lstStyle/>
              <a:p>
                <a:pPr marL="171450" indent="-171450">
                  <a:lnSpc>
                    <a:spcPct val="120000"/>
                  </a:lnSpc>
                  <a:spcAft>
                    <a:spcPts val="600"/>
                  </a:spcAft>
                  <a:buClr>
                    <a:srgbClr val="4C4C68"/>
                  </a:buClr>
                  <a:buFont typeface="Wingdings" panose="05000000000000000000" pitchFamily="2" charset="2"/>
                  <a:buChar char="§"/>
                </a:pPr>
                <a:r>
                  <a:rPr lang="fr-FR" sz="1000" dirty="0">
                    <a:solidFill>
                      <a:srgbClr val="4C4C68"/>
                    </a:solidFill>
                    <a:latin typeface="Roboto"/>
                  </a:rPr>
                  <a:t>Réincorporation de perte de production de silicone </a:t>
                </a:r>
              </a:p>
              <a:p>
                <a:pPr marL="171450" indent="-171450">
                  <a:lnSpc>
                    <a:spcPct val="120000"/>
                  </a:lnSpc>
                  <a:spcAft>
                    <a:spcPts val="600"/>
                  </a:spcAft>
                  <a:buClr>
                    <a:srgbClr val="4C4C68"/>
                  </a:buClr>
                  <a:buFont typeface="Wingdings" panose="05000000000000000000" pitchFamily="2" charset="2"/>
                  <a:buChar char="§"/>
                </a:pPr>
                <a:r>
                  <a:rPr lang="fr-FR" sz="1000" dirty="0">
                    <a:solidFill>
                      <a:srgbClr val="4C4C68"/>
                    </a:solidFill>
                    <a:latin typeface="Roboto"/>
                  </a:rPr>
                  <a:t>Recyclage de déchets en silicone</a:t>
                </a:r>
              </a:p>
            </p:txBody>
          </p:sp>
          <p:cxnSp>
            <p:nvCxnSpPr>
              <p:cNvPr id="20" name="Connecteur droit 19"/>
              <p:cNvCxnSpPr/>
              <p:nvPr/>
            </p:nvCxnSpPr>
            <p:spPr>
              <a:xfrm>
                <a:off x="844713" y="2675896"/>
                <a:ext cx="1224000" cy="0"/>
              </a:xfrm>
              <a:prstGeom prst="line">
                <a:avLst/>
              </a:prstGeom>
              <a:ln>
                <a:solidFill>
                  <a:srgbClr val="4C4C68"/>
                </a:solidFill>
              </a:ln>
            </p:spPr>
            <p:style>
              <a:lnRef idx="3">
                <a:schemeClr val="dk1"/>
              </a:lnRef>
              <a:fillRef idx="0">
                <a:schemeClr val="dk1"/>
              </a:fillRef>
              <a:effectRef idx="2">
                <a:schemeClr val="dk1"/>
              </a:effectRef>
              <a:fontRef idx="minor">
                <a:schemeClr val="tx1"/>
              </a:fontRef>
            </p:style>
          </p:cxnSp>
          <p:grpSp>
            <p:nvGrpSpPr>
              <p:cNvPr id="21" name="Groupe 20"/>
              <p:cNvGrpSpPr/>
              <p:nvPr/>
            </p:nvGrpSpPr>
            <p:grpSpPr>
              <a:xfrm>
                <a:off x="268519" y="2317785"/>
                <a:ext cx="430316" cy="430316"/>
                <a:chOff x="267357" y="5777098"/>
                <a:chExt cx="603064" cy="603064"/>
              </a:xfrm>
            </p:grpSpPr>
            <p:sp>
              <p:nvSpPr>
                <p:cNvPr id="22" name="Ellipse 21"/>
                <p:cNvSpPr/>
                <p:nvPr/>
              </p:nvSpPr>
              <p:spPr>
                <a:xfrm>
                  <a:off x="267357" y="5777098"/>
                  <a:ext cx="603064" cy="603064"/>
                </a:xfrm>
                <a:prstGeom prst="ellipse">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44" y="5891717"/>
                  <a:ext cx="335598" cy="368380"/>
                </a:xfrm>
                <a:prstGeom prst="rect">
                  <a:avLst/>
                </a:prstGeom>
              </p:spPr>
            </p:pic>
          </p:grpSp>
        </p:grpSp>
        <p:sp>
          <p:nvSpPr>
            <p:cNvPr id="17" name="Ellipse 16"/>
            <p:cNvSpPr/>
            <p:nvPr/>
          </p:nvSpPr>
          <p:spPr>
            <a:xfrm>
              <a:off x="242217" y="2291888"/>
              <a:ext cx="478944" cy="478944"/>
            </a:xfrm>
            <a:prstGeom prst="ellipse">
              <a:avLst/>
            </a:prstGeom>
            <a:noFill/>
            <a:ln w="3175">
              <a:solidFill>
                <a:srgbClr val="4C4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 name="Groupe 23"/>
          <p:cNvGrpSpPr/>
          <p:nvPr/>
        </p:nvGrpSpPr>
        <p:grpSpPr>
          <a:xfrm>
            <a:off x="215713" y="4751935"/>
            <a:ext cx="2580140" cy="1151846"/>
            <a:chOff x="242217" y="4143115"/>
            <a:chExt cx="2580140" cy="1151846"/>
          </a:xfrm>
        </p:grpSpPr>
        <p:grpSp>
          <p:nvGrpSpPr>
            <p:cNvPr id="25" name="Groupe 24"/>
            <p:cNvGrpSpPr/>
            <p:nvPr/>
          </p:nvGrpSpPr>
          <p:grpSpPr>
            <a:xfrm>
              <a:off x="246479" y="4169425"/>
              <a:ext cx="2575878" cy="1125536"/>
              <a:chOff x="246479" y="4164662"/>
              <a:chExt cx="2575878" cy="1125536"/>
            </a:xfrm>
          </p:grpSpPr>
          <p:sp>
            <p:nvSpPr>
              <p:cNvPr id="27" name="Rectangle 26"/>
              <p:cNvSpPr/>
              <p:nvPr/>
            </p:nvSpPr>
            <p:spPr>
              <a:xfrm>
                <a:off x="246479" y="4768580"/>
                <a:ext cx="2575878" cy="521618"/>
              </a:xfrm>
              <a:prstGeom prst="rect">
                <a:avLst/>
              </a:prstGeom>
            </p:spPr>
            <p:txBody>
              <a:bodyPr wrap="square">
                <a:spAutoFit/>
              </a:bodyPr>
              <a:lstStyle/>
              <a:p>
                <a:pPr marL="171450" indent="-171450">
                  <a:lnSpc>
                    <a:spcPct val="120000"/>
                  </a:lnSpc>
                  <a:spcAft>
                    <a:spcPts val="600"/>
                  </a:spcAft>
                  <a:buClr>
                    <a:srgbClr val="4C4C68"/>
                  </a:buClr>
                  <a:buFont typeface="Wingdings" panose="05000000000000000000" pitchFamily="2" charset="2"/>
                  <a:buChar char="§"/>
                </a:pPr>
                <a:r>
                  <a:rPr lang="fr-FR" sz="1000" dirty="0">
                    <a:solidFill>
                      <a:schemeClr val="tx2"/>
                    </a:solidFill>
                    <a:latin typeface="Roboto"/>
                  </a:rPr>
                  <a:t>Production de silicone</a:t>
                </a:r>
              </a:p>
              <a:p>
                <a:pPr marL="171450" indent="-171450">
                  <a:lnSpc>
                    <a:spcPct val="120000"/>
                  </a:lnSpc>
                  <a:spcAft>
                    <a:spcPts val="600"/>
                  </a:spcAft>
                  <a:buClr>
                    <a:srgbClr val="4C4C68"/>
                  </a:buClr>
                  <a:buFont typeface="Wingdings" panose="05000000000000000000" pitchFamily="2" charset="2"/>
                  <a:buChar char="§"/>
                </a:pPr>
                <a:endParaRPr lang="fr-FR" sz="1000" dirty="0">
                  <a:solidFill>
                    <a:schemeClr val="tx2"/>
                  </a:solidFill>
                  <a:latin typeface="Roboto"/>
                </a:endParaRPr>
              </a:p>
            </p:txBody>
          </p:sp>
          <p:grpSp>
            <p:nvGrpSpPr>
              <p:cNvPr id="28" name="Groupe 27"/>
              <p:cNvGrpSpPr/>
              <p:nvPr/>
            </p:nvGrpSpPr>
            <p:grpSpPr>
              <a:xfrm>
                <a:off x="268519" y="4164662"/>
                <a:ext cx="2341146" cy="430316"/>
                <a:chOff x="268519" y="4087388"/>
                <a:chExt cx="2341146" cy="430316"/>
              </a:xfrm>
            </p:grpSpPr>
            <p:sp>
              <p:nvSpPr>
                <p:cNvPr id="29" name="ZoneTexte 28"/>
                <p:cNvSpPr txBox="1"/>
                <p:nvPr/>
              </p:nvSpPr>
              <p:spPr>
                <a:xfrm>
                  <a:off x="739842" y="4165985"/>
                  <a:ext cx="1869823" cy="307777"/>
                </a:xfrm>
                <a:prstGeom prst="rect">
                  <a:avLst/>
                </a:prstGeom>
                <a:noFill/>
              </p:spPr>
              <p:txBody>
                <a:bodyPr wrap="square" rtlCol="0">
                  <a:spAutoFit/>
                </a:bodyPr>
                <a:lstStyle/>
                <a:p>
                  <a:r>
                    <a:rPr lang="fr-FR" sz="1400" b="1" dirty="0">
                      <a:solidFill>
                        <a:srgbClr val="4C4C68"/>
                      </a:solidFill>
                      <a:latin typeface="Roboto" pitchFamily="2" charset="0"/>
                      <a:ea typeface="Roboto" pitchFamily="2" charset="0"/>
                    </a:rPr>
                    <a:t>MARCHÉS CIBLES</a:t>
                  </a:r>
                </a:p>
              </p:txBody>
            </p:sp>
            <p:cxnSp>
              <p:nvCxnSpPr>
                <p:cNvPr id="30" name="Connecteur droit 29"/>
                <p:cNvCxnSpPr/>
                <p:nvPr/>
              </p:nvCxnSpPr>
              <p:spPr>
                <a:xfrm>
                  <a:off x="844251" y="4512978"/>
                  <a:ext cx="1476000" cy="0"/>
                </a:xfrm>
                <a:prstGeom prst="line">
                  <a:avLst/>
                </a:prstGeom>
                <a:ln>
                  <a:solidFill>
                    <a:srgbClr val="4C4C68"/>
                  </a:solidFill>
                </a:ln>
              </p:spPr>
              <p:style>
                <a:lnRef idx="3">
                  <a:schemeClr val="dk1"/>
                </a:lnRef>
                <a:fillRef idx="0">
                  <a:schemeClr val="dk1"/>
                </a:fillRef>
                <a:effectRef idx="2">
                  <a:schemeClr val="dk1"/>
                </a:effectRef>
                <a:fontRef idx="minor">
                  <a:schemeClr val="tx1"/>
                </a:fontRef>
              </p:style>
            </p:cxnSp>
            <p:grpSp>
              <p:nvGrpSpPr>
                <p:cNvPr id="31" name="Groupe 30"/>
                <p:cNvGrpSpPr/>
                <p:nvPr/>
              </p:nvGrpSpPr>
              <p:grpSpPr>
                <a:xfrm>
                  <a:off x="268519" y="4087388"/>
                  <a:ext cx="430316" cy="430316"/>
                  <a:chOff x="269233" y="4124953"/>
                  <a:chExt cx="603064" cy="603064"/>
                </a:xfrm>
              </p:grpSpPr>
              <p:sp>
                <p:nvSpPr>
                  <p:cNvPr id="32" name="Ellipse 31"/>
                  <p:cNvSpPr/>
                  <p:nvPr/>
                </p:nvSpPr>
                <p:spPr>
                  <a:xfrm>
                    <a:off x="269233" y="4124953"/>
                    <a:ext cx="603064" cy="603064"/>
                  </a:xfrm>
                  <a:prstGeom prst="ellipse">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Imag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97" y="4206418"/>
                    <a:ext cx="358708" cy="396941"/>
                  </a:xfrm>
                  <a:prstGeom prst="rect">
                    <a:avLst/>
                  </a:prstGeom>
                </p:spPr>
              </p:pic>
            </p:grpSp>
          </p:grpSp>
        </p:grpSp>
        <p:sp>
          <p:nvSpPr>
            <p:cNvPr id="26" name="Ellipse 25"/>
            <p:cNvSpPr/>
            <p:nvPr/>
          </p:nvSpPr>
          <p:spPr>
            <a:xfrm>
              <a:off x="242217" y="4143115"/>
              <a:ext cx="478944" cy="478944"/>
            </a:xfrm>
            <a:prstGeom prst="ellipse">
              <a:avLst/>
            </a:prstGeom>
            <a:noFill/>
            <a:ln w="3175">
              <a:solidFill>
                <a:srgbClr val="4C4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7" name="Flèche : pentagone 36"/>
          <p:cNvSpPr/>
          <p:nvPr/>
        </p:nvSpPr>
        <p:spPr>
          <a:xfrm>
            <a:off x="-14963" y="9688846"/>
            <a:ext cx="2598125" cy="880085"/>
          </a:xfrm>
          <a:prstGeom prst="homePlate">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p:cNvSpPr txBox="1"/>
          <p:nvPr/>
        </p:nvSpPr>
        <p:spPr>
          <a:xfrm>
            <a:off x="118390" y="9744266"/>
            <a:ext cx="1878101" cy="307777"/>
          </a:xfrm>
          <a:prstGeom prst="rect">
            <a:avLst/>
          </a:prstGeom>
          <a:noFill/>
          <a:ln>
            <a:noFill/>
          </a:ln>
        </p:spPr>
        <p:txBody>
          <a:bodyPr wrap="square" rtlCol="0">
            <a:spAutoFit/>
          </a:bodyPr>
          <a:lstStyle/>
          <a:p>
            <a:r>
              <a:rPr lang="fr-FR" sz="1400" b="1" dirty="0">
                <a:solidFill>
                  <a:schemeClr val="bg1"/>
                </a:solidFill>
                <a:latin typeface="Roboto" pitchFamily="2" charset="0"/>
                <a:ea typeface="Roboto" pitchFamily="2" charset="0"/>
              </a:rPr>
              <a:t>CONTACTEZ-NOUS</a:t>
            </a:r>
          </a:p>
        </p:txBody>
      </p:sp>
      <p:grpSp>
        <p:nvGrpSpPr>
          <p:cNvPr id="61" name="Groupe 60"/>
          <p:cNvGrpSpPr/>
          <p:nvPr/>
        </p:nvGrpSpPr>
        <p:grpSpPr>
          <a:xfrm>
            <a:off x="-35825" y="5948199"/>
            <a:ext cx="2555111" cy="686648"/>
            <a:chOff x="-15929" y="5704156"/>
            <a:chExt cx="2555111" cy="672484"/>
          </a:xfrm>
        </p:grpSpPr>
        <p:sp>
          <p:nvSpPr>
            <p:cNvPr id="62" name="Flèche : pentagone 61"/>
            <p:cNvSpPr/>
            <p:nvPr/>
          </p:nvSpPr>
          <p:spPr>
            <a:xfrm>
              <a:off x="-15929" y="5704156"/>
              <a:ext cx="2555111" cy="6724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62"/>
            <p:cNvSpPr/>
            <p:nvPr/>
          </p:nvSpPr>
          <p:spPr>
            <a:xfrm>
              <a:off x="105102" y="5750472"/>
              <a:ext cx="2335695" cy="261610"/>
            </a:xfrm>
            <a:prstGeom prst="rect">
              <a:avLst/>
            </a:prstGeom>
          </p:spPr>
          <p:txBody>
            <a:bodyPr wrap="square">
              <a:spAutoFit/>
            </a:bodyPr>
            <a:lstStyle/>
            <a:p>
              <a:r>
                <a:rPr lang="fr-FR" sz="1100" b="1" dirty="0" err="1">
                  <a:solidFill>
                    <a:schemeClr val="bg1"/>
                  </a:solidFill>
                  <a:latin typeface="Roboto" pitchFamily="2" charset="0"/>
                  <a:ea typeface="Roboto" pitchFamily="2" charset="0"/>
                </a:rPr>
                <a:t>Technology</a:t>
              </a:r>
              <a:r>
                <a:rPr lang="fr-FR" sz="1100" b="1" dirty="0">
                  <a:solidFill>
                    <a:schemeClr val="bg1"/>
                  </a:solidFill>
                  <a:latin typeface="Roboto" pitchFamily="2" charset="0"/>
                  <a:ea typeface="Roboto" pitchFamily="2" charset="0"/>
                </a:rPr>
                <a:t> </a:t>
              </a:r>
              <a:r>
                <a:rPr lang="fr-FR" sz="1100" b="1" dirty="0" err="1">
                  <a:solidFill>
                    <a:schemeClr val="bg1"/>
                  </a:solidFill>
                  <a:latin typeface="Roboto" pitchFamily="2" charset="0"/>
                  <a:ea typeface="Roboto" pitchFamily="2" charset="0"/>
                </a:rPr>
                <a:t>readiness</a:t>
              </a:r>
              <a:r>
                <a:rPr lang="fr-FR" sz="1100" b="1" dirty="0">
                  <a:solidFill>
                    <a:schemeClr val="bg1"/>
                  </a:solidFill>
                  <a:latin typeface="Roboto" pitchFamily="2" charset="0"/>
                  <a:ea typeface="Roboto" pitchFamily="2" charset="0"/>
                </a:rPr>
                <a:t> </a:t>
              </a:r>
              <a:r>
                <a:rPr lang="fr-FR" sz="1100" b="1" dirty="0" err="1">
                  <a:solidFill>
                    <a:schemeClr val="bg1"/>
                  </a:solidFill>
                  <a:latin typeface="Roboto" pitchFamily="2" charset="0"/>
                  <a:ea typeface="Roboto" pitchFamily="2" charset="0"/>
                </a:rPr>
                <a:t>level</a:t>
              </a:r>
              <a:endParaRPr lang="fr-FR" sz="1100" b="1" dirty="0">
                <a:solidFill>
                  <a:schemeClr val="bg1"/>
                </a:solidFill>
                <a:latin typeface="Roboto" pitchFamily="2" charset="0"/>
                <a:ea typeface="Roboto" pitchFamily="2" charset="0"/>
              </a:endParaRPr>
            </a:p>
          </p:txBody>
        </p:sp>
        <p:sp>
          <p:nvSpPr>
            <p:cNvPr id="65" name="Rectangle 64"/>
            <p:cNvSpPr/>
            <p:nvPr/>
          </p:nvSpPr>
          <p:spPr>
            <a:xfrm>
              <a:off x="103550" y="6043826"/>
              <a:ext cx="688009" cy="256214"/>
            </a:xfrm>
            <a:prstGeom prst="rect">
              <a:avLst/>
            </a:prstGeom>
          </p:spPr>
          <p:txBody>
            <a:bodyPr wrap="none">
              <a:spAutoFit/>
            </a:bodyPr>
            <a:lstStyle/>
            <a:p>
              <a:r>
                <a:rPr lang="fr-FR" sz="1100" b="1" dirty="0">
                  <a:solidFill>
                    <a:schemeClr val="bg1"/>
                  </a:solidFill>
                  <a:latin typeface="Roboto" pitchFamily="2" charset="0"/>
                  <a:ea typeface="Roboto" pitchFamily="2" charset="0"/>
                </a:rPr>
                <a:t>TRL 3/4</a:t>
              </a:r>
            </a:p>
          </p:txBody>
        </p:sp>
      </p:grpSp>
      <p:grpSp>
        <p:nvGrpSpPr>
          <p:cNvPr id="35" name="Groupe 34"/>
          <p:cNvGrpSpPr/>
          <p:nvPr/>
        </p:nvGrpSpPr>
        <p:grpSpPr>
          <a:xfrm>
            <a:off x="3207063" y="3793076"/>
            <a:ext cx="3828334" cy="2271381"/>
            <a:chOff x="3261202" y="4034321"/>
            <a:chExt cx="3828334" cy="2271381"/>
          </a:xfrm>
        </p:grpSpPr>
        <p:grpSp>
          <p:nvGrpSpPr>
            <p:cNvPr id="66" name="Groupe 65"/>
            <p:cNvGrpSpPr/>
            <p:nvPr/>
          </p:nvGrpSpPr>
          <p:grpSpPr>
            <a:xfrm>
              <a:off x="3261202" y="4034321"/>
              <a:ext cx="3222513" cy="322044"/>
              <a:chOff x="3261202" y="3379448"/>
              <a:chExt cx="3222513" cy="322044"/>
            </a:xfrm>
          </p:grpSpPr>
          <p:sp>
            <p:nvSpPr>
              <p:cNvPr id="67" name="ZoneTexte 66"/>
              <p:cNvSpPr txBox="1"/>
              <p:nvPr/>
            </p:nvSpPr>
            <p:spPr>
              <a:xfrm>
                <a:off x="3261202" y="3379448"/>
                <a:ext cx="3222513" cy="307777"/>
              </a:xfrm>
              <a:prstGeom prst="rect">
                <a:avLst/>
              </a:prstGeom>
              <a:noFill/>
            </p:spPr>
            <p:txBody>
              <a:bodyPr wrap="square" rtlCol="0">
                <a:spAutoFit/>
              </a:bodyPr>
              <a:lstStyle/>
              <a:p>
                <a:r>
                  <a:rPr lang="fr-FR" sz="1400" b="1" dirty="0">
                    <a:solidFill>
                      <a:srgbClr val="EB6408"/>
                    </a:solidFill>
                    <a:latin typeface="Roboto" pitchFamily="2" charset="0"/>
                    <a:ea typeface="Roboto" pitchFamily="2" charset="0"/>
                  </a:rPr>
                  <a:t>AVANTAGES COMPÉTITIFS</a:t>
                </a:r>
              </a:p>
            </p:txBody>
          </p:sp>
          <p:cxnSp>
            <p:nvCxnSpPr>
              <p:cNvPr id="68" name="Connecteur droit 67"/>
              <p:cNvCxnSpPr/>
              <p:nvPr/>
            </p:nvCxnSpPr>
            <p:spPr>
              <a:xfrm>
                <a:off x="3364436" y="3701492"/>
                <a:ext cx="2116624" cy="0"/>
              </a:xfrm>
              <a:prstGeom prst="line">
                <a:avLst/>
              </a:prstGeom>
              <a:ln>
                <a:solidFill>
                  <a:srgbClr val="EB6408"/>
                </a:solidFill>
              </a:ln>
            </p:spPr>
            <p:style>
              <a:lnRef idx="1">
                <a:schemeClr val="dk1"/>
              </a:lnRef>
              <a:fillRef idx="0">
                <a:schemeClr val="dk1"/>
              </a:fillRef>
              <a:effectRef idx="0">
                <a:schemeClr val="dk1"/>
              </a:effectRef>
              <a:fontRef idx="minor">
                <a:schemeClr val="tx1"/>
              </a:fontRef>
            </p:style>
          </p:cxnSp>
        </p:grpSp>
        <p:sp>
          <p:nvSpPr>
            <p:cNvPr id="69" name="ZoneTexte 68"/>
            <p:cNvSpPr txBox="1"/>
            <p:nvPr/>
          </p:nvSpPr>
          <p:spPr>
            <a:xfrm>
              <a:off x="3273663" y="4380816"/>
              <a:ext cx="3815873" cy="1924886"/>
            </a:xfrm>
            <a:prstGeom prst="rect">
              <a:avLst/>
            </a:prstGeom>
            <a:noFill/>
          </p:spPr>
          <p:txBody>
            <a:bodyPr wrap="square" rtlCol="0">
              <a:spAutoFit/>
            </a:bodyPr>
            <a:lstStyle/>
            <a:p>
              <a:pPr algn="just">
                <a:lnSpc>
                  <a:spcPct val="120000"/>
                </a:lnSpc>
                <a:buClr>
                  <a:srgbClr val="EB6408"/>
                </a:buClr>
              </a:pPr>
              <a:r>
                <a:rPr lang="fr-FR" sz="1000" dirty="0">
                  <a:solidFill>
                    <a:srgbClr val="4C4C68"/>
                  </a:solidFill>
                  <a:latin typeface="Roboto"/>
                </a:rPr>
                <a:t>Cette technologie est polyvalente et peut être adaptée à divers types de polymères en silicone, ce qui la rend applicable à différentes utilisations industrielles. Contrairement aux méthodes de recyclage traditionnelles qui ramènent les polymères à leurs monomères, entraînant souvent une perte de la formulation et des propriétés matérielles, notre technologie de re-réticulation préserve la structure polymère et ses avantages associés. Enfin, cette technologie contribue à réduire l'empreinte carbone et promeut des pratiques durables en minimisant les déchets et le besoin en nouvelles matières premières.</a:t>
              </a:r>
            </a:p>
          </p:txBody>
        </p:sp>
      </p:grpSp>
      <p:grpSp>
        <p:nvGrpSpPr>
          <p:cNvPr id="14" name="Groupe 13"/>
          <p:cNvGrpSpPr/>
          <p:nvPr/>
        </p:nvGrpSpPr>
        <p:grpSpPr>
          <a:xfrm>
            <a:off x="150308" y="6869031"/>
            <a:ext cx="2645545" cy="905363"/>
            <a:chOff x="207429" y="7500685"/>
            <a:chExt cx="2645545" cy="905363"/>
          </a:xfrm>
        </p:grpSpPr>
        <p:grpSp>
          <p:nvGrpSpPr>
            <p:cNvPr id="51" name="Groupe 50"/>
            <p:cNvGrpSpPr/>
            <p:nvPr/>
          </p:nvGrpSpPr>
          <p:grpSpPr>
            <a:xfrm>
              <a:off x="207429" y="7500685"/>
              <a:ext cx="2645545" cy="893073"/>
              <a:chOff x="233933" y="7092464"/>
              <a:chExt cx="2645545" cy="893073"/>
            </a:xfrm>
          </p:grpSpPr>
          <p:cxnSp>
            <p:nvCxnSpPr>
              <p:cNvPr id="52" name="Connecteur droit 51"/>
              <p:cNvCxnSpPr/>
              <p:nvPr/>
            </p:nvCxnSpPr>
            <p:spPr>
              <a:xfrm>
                <a:off x="847094" y="7653760"/>
                <a:ext cx="1404000" cy="0"/>
              </a:xfrm>
              <a:prstGeom prst="line">
                <a:avLst/>
              </a:prstGeom>
              <a:ln>
                <a:solidFill>
                  <a:srgbClr val="4C4C68"/>
                </a:solidFill>
              </a:ln>
            </p:spPr>
            <p:style>
              <a:lnRef idx="3">
                <a:schemeClr val="dk1"/>
              </a:lnRef>
              <a:fillRef idx="0">
                <a:schemeClr val="dk1"/>
              </a:fillRef>
              <a:effectRef idx="2">
                <a:schemeClr val="dk1"/>
              </a:effectRef>
              <a:fontRef idx="minor">
                <a:schemeClr val="tx1"/>
              </a:fontRef>
            </p:style>
          </p:cxnSp>
          <p:grpSp>
            <p:nvGrpSpPr>
              <p:cNvPr id="53" name="Groupe 52"/>
              <p:cNvGrpSpPr/>
              <p:nvPr/>
            </p:nvGrpSpPr>
            <p:grpSpPr>
              <a:xfrm>
                <a:off x="233933" y="7092464"/>
                <a:ext cx="2645545" cy="893073"/>
                <a:chOff x="233933" y="7092464"/>
                <a:chExt cx="2645545" cy="893073"/>
              </a:xfrm>
            </p:grpSpPr>
            <p:sp>
              <p:nvSpPr>
                <p:cNvPr id="54" name="ZoneTexte 53"/>
                <p:cNvSpPr txBox="1"/>
                <p:nvPr/>
              </p:nvSpPr>
              <p:spPr>
                <a:xfrm>
                  <a:off x="748084" y="7092464"/>
                  <a:ext cx="1861582" cy="523220"/>
                </a:xfrm>
                <a:prstGeom prst="rect">
                  <a:avLst/>
                </a:prstGeom>
                <a:noFill/>
              </p:spPr>
              <p:txBody>
                <a:bodyPr wrap="square" rtlCol="0">
                  <a:spAutoFit/>
                </a:bodyPr>
                <a:lstStyle/>
                <a:p>
                  <a:r>
                    <a:rPr lang="fr-FR" sz="1400" b="1" dirty="0">
                      <a:solidFill>
                        <a:srgbClr val="4C4C68"/>
                      </a:solidFill>
                      <a:latin typeface="Roboto" pitchFamily="2" charset="0"/>
                      <a:ea typeface="Roboto" pitchFamily="2" charset="0"/>
                    </a:rPr>
                    <a:t>PROPRIÉTÉ</a:t>
                  </a:r>
                </a:p>
                <a:p>
                  <a:r>
                    <a:rPr lang="fr-FR" sz="1400" b="1" dirty="0">
                      <a:solidFill>
                        <a:srgbClr val="4C4C68"/>
                      </a:solidFill>
                      <a:latin typeface="Roboto" pitchFamily="2" charset="0"/>
                      <a:ea typeface="Roboto" pitchFamily="2" charset="0"/>
                    </a:rPr>
                    <a:t>INTELLECTUELLE</a:t>
                  </a:r>
                </a:p>
              </p:txBody>
            </p:sp>
            <p:sp>
              <p:nvSpPr>
                <p:cNvPr id="55" name="Rectangle 54"/>
                <p:cNvSpPr/>
                <p:nvPr/>
              </p:nvSpPr>
              <p:spPr>
                <a:xfrm>
                  <a:off x="233933" y="7708538"/>
                  <a:ext cx="2645545" cy="276999"/>
                </a:xfrm>
                <a:prstGeom prst="rect">
                  <a:avLst/>
                </a:prstGeom>
              </p:spPr>
              <p:txBody>
                <a:bodyPr wrap="square">
                  <a:spAutoFit/>
                </a:bodyPr>
                <a:lstStyle/>
                <a:p>
                  <a:pPr>
                    <a:lnSpc>
                      <a:spcPct val="120000"/>
                    </a:lnSpc>
                    <a:buClr>
                      <a:srgbClr val="4C4C68"/>
                    </a:buClr>
                  </a:pPr>
                  <a:endParaRPr lang="fr-FR" sz="1000" dirty="0">
                    <a:solidFill>
                      <a:schemeClr val="tx2"/>
                    </a:solidFill>
                    <a:latin typeface="Roboto"/>
                  </a:endParaRPr>
                </a:p>
              </p:txBody>
            </p:sp>
            <p:grpSp>
              <p:nvGrpSpPr>
                <p:cNvPr id="56" name="Groupe 55"/>
                <p:cNvGrpSpPr/>
                <p:nvPr/>
              </p:nvGrpSpPr>
              <p:grpSpPr>
                <a:xfrm>
                  <a:off x="243153" y="7098310"/>
                  <a:ext cx="478944" cy="478944"/>
                  <a:chOff x="243153" y="6758146"/>
                  <a:chExt cx="478944" cy="478944"/>
                </a:xfrm>
              </p:grpSpPr>
              <p:grpSp>
                <p:nvGrpSpPr>
                  <p:cNvPr id="57" name="Groupe 56"/>
                  <p:cNvGrpSpPr/>
                  <p:nvPr/>
                </p:nvGrpSpPr>
                <p:grpSpPr>
                  <a:xfrm>
                    <a:off x="270184" y="6784543"/>
                    <a:ext cx="430316" cy="430316"/>
                    <a:chOff x="229991" y="8529864"/>
                    <a:chExt cx="603064" cy="603064"/>
                  </a:xfrm>
                </p:grpSpPr>
                <p:sp>
                  <p:nvSpPr>
                    <p:cNvPr id="59" name="Ellipse 58"/>
                    <p:cNvSpPr/>
                    <p:nvPr/>
                  </p:nvSpPr>
                  <p:spPr>
                    <a:xfrm>
                      <a:off x="229991" y="8529864"/>
                      <a:ext cx="603064" cy="603064"/>
                    </a:xfrm>
                    <a:prstGeom prst="ellipse">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0" name="Imag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10" y="8630577"/>
                      <a:ext cx="363876" cy="401637"/>
                    </a:xfrm>
                    <a:prstGeom prst="rect">
                      <a:avLst/>
                    </a:prstGeom>
                  </p:spPr>
                </p:pic>
              </p:grpSp>
              <p:sp>
                <p:nvSpPr>
                  <p:cNvPr id="58" name="Ellipse 57"/>
                  <p:cNvSpPr/>
                  <p:nvPr/>
                </p:nvSpPr>
                <p:spPr>
                  <a:xfrm>
                    <a:off x="243153" y="6758146"/>
                    <a:ext cx="478944" cy="478944"/>
                  </a:xfrm>
                  <a:prstGeom prst="ellipse">
                    <a:avLst/>
                  </a:prstGeom>
                  <a:noFill/>
                  <a:ln w="3175">
                    <a:solidFill>
                      <a:srgbClr val="4C4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sp>
          <p:nvSpPr>
            <p:cNvPr id="76" name="ZoneTexte 75"/>
            <p:cNvSpPr txBox="1"/>
            <p:nvPr/>
          </p:nvSpPr>
          <p:spPr>
            <a:xfrm>
              <a:off x="262858" y="8159827"/>
              <a:ext cx="2532995" cy="246221"/>
            </a:xfrm>
            <a:prstGeom prst="rect">
              <a:avLst/>
            </a:prstGeom>
            <a:noFill/>
          </p:spPr>
          <p:txBody>
            <a:bodyPr wrap="square" rtlCol="0">
              <a:spAutoFit/>
            </a:bodyPr>
            <a:lstStyle/>
            <a:p>
              <a:r>
                <a:rPr lang="fr-FR" sz="1000" dirty="0">
                  <a:solidFill>
                    <a:srgbClr val="4C4C68"/>
                  </a:solidFill>
                  <a:latin typeface="Roboto" pitchFamily="2" charset="0"/>
                  <a:ea typeface="Roboto" pitchFamily="2" charset="0"/>
                </a:rPr>
                <a:t>Brevet déposé </a:t>
              </a:r>
            </a:p>
          </p:txBody>
        </p:sp>
      </p:grpSp>
      <p:grpSp>
        <p:nvGrpSpPr>
          <p:cNvPr id="78" name="Groupe 77"/>
          <p:cNvGrpSpPr/>
          <p:nvPr/>
        </p:nvGrpSpPr>
        <p:grpSpPr>
          <a:xfrm>
            <a:off x="3354911" y="2381"/>
            <a:ext cx="1895511" cy="272547"/>
            <a:chOff x="536635" y="-13522"/>
            <a:chExt cx="1895511" cy="272547"/>
          </a:xfrm>
        </p:grpSpPr>
        <p:sp>
          <p:nvSpPr>
            <p:cNvPr id="80" name="Rectangle 79"/>
            <p:cNvSpPr/>
            <p:nvPr/>
          </p:nvSpPr>
          <p:spPr>
            <a:xfrm>
              <a:off x="557775" y="-13522"/>
              <a:ext cx="1718934" cy="272547"/>
            </a:xfrm>
            <a:prstGeom prst="rect">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ZoneTexte 80"/>
            <p:cNvSpPr txBox="1"/>
            <p:nvPr/>
          </p:nvSpPr>
          <p:spPr>
            <a:xfrm>
              <a:off x="536635" y="3279"/>
              <a:ext cx="1895511" cy="246221"/>
            </a:xfrm>
            <a:prstGeom prst="rect">
              <a:avLst/>
            </a:prstGeom>
            <a:noFill/>
          </p:spPr>
          <p:txBody>
            <a:bodyPr wrap="square" rtlCol="0">
              <a:spAutoFit/>
            </a:bodyPr>
            <a:lstStyle/>
            <a:p>
              <a:r>
                <a:rPr lang="fr-FR" sz="1000" b="1" dirty="0">
                  <a:solidFill>
                    <a:schemeClr val="bg1"/>
                  </a:solidFill>
                  <a:latin typeface="Roboto" pitchFamily="2" charset="0"/>
                  <a:ea typeface="Roboto" pitchFamily="2" charset="0"/>
                </a:rPr>
                <a:t>OFFRE TECHNOLOGIQUE</a:t>
              </a:r>
            </a:p>
          </p:txBody>
        </p:sp>
      </p:grpSp>
      <p:sp>
        <p:nvSpPr>
          <p:cNvPr id="70" name="ZoneTexte 69"/>
          <p:cNvSpPr txBox="1"/>
          <p:nvPr/>
        </p:nvSpPr>
        <p:spPr>
          <a:xfrm>
            <a:off x="586023" y="392301"/>
            <a:ext cx="4286228" cy="400110"/>
          </a:xfrm>
          <a:prstGeom prst="rect">
            <a:avLst/>
          </a:prstGeom>
          <a:noFill/>
        </p:spPr>
        <p:txBody>
          <a:bodyPr wrap="square" rtlCol="0">
            <a:spAutoFit/>
          </a:bodyPr>
          <a:lstStyle/>
          <a:p>
            <a:r>
              <a:rPr lang="fr-FR" sz="2000" b="1" dirty="0">
                <a:solidFill>
                  <a:schemeClr val="bg1"/>
                </a:solidFill>
                <a:latin typeface="Roboto"/>
                <a:ea typeface="MS Mincho" panose="02020609040205080304" pitchFamily="49" charset="-128"/>
                <a:cs typeface="Times New Roman" panose="02020603050405020304" pitchFamily="18" charset="0"/>
              </a:rPr>
              <a:t>Silicone </a:t>
            </a:r>
          </a:p>
        </p:txBody>
      </p:sp>
      <p:grpSp>
        <p:nvGrpSpPr>
          <p:cNvPr id="74" name="Groupe 73"/>
          <p:cNvGrpSpPr/>
          <p:nvPr/>
        </p:nvGrpSpPr>
        <p:grpSpPr>
          <a:xfrm>
            <a:off x="498949" y="932779"/>
            <a:ext cx="4012251" cy="461665"/>
            <a:chOff x="2137547" y="1086246"/>
            <a:chExt cx="3090306" cy="461665"/>
          </a:xfrm>
        </p:grpSpPr>
        <p:sp>
          <p:nvSpPr>
            <p:cNvPr id="75" name="ZoneTexte 74"/>
            <p:cNvSpPr txBox="1"/>
            <p:nvPr/>
          </p:nvSpPr>
          <p:spPr>
            <a:xfrm>
              <a:off x="2335958" y="1086246"/>
              <a:ext cx="2891895" cy="461665"/>
            </a:xfrm>
            <a:prstGeom prst="rect">
              <a:avLst/>
            </a:prstGeom>
            <a:noFill/>
          </p:spPr>
          <p:txBody>
            <a:bodyPr wrap="square" rtlCol="0">
              <a:spAutoFit/>
            </a:bodyPr>
            <a:lstStyle/>
            <a:p>
              <a:r>
                <a:rPr lang="fr-FR" sz="1200" b="1" dirty="0">
                  <a:solidFill>
                    <a:schemeClr val="bg1"/>
                  </a:solidFill>
                  <a:latin typeface="Roboto" pitchFamily="2" charset="0"/>
                  <a:ea typeface="Roboto" pitchFamily="2" charset="0"/>
                </a:rPr>
                <a:t>Procédé de réticulation pour le recyclage des silicones</a:t>
              </a:r>
            </a:p>
          </p:txBody>
        </p:sp>
        <p:pic>
          <p:nvPicPr>
            <p:cNvPr id="77" name="Imag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547" y="1136446"/>
              <a:ext cx="199733" cy="192834"/>
            </a:xfrm>
            <a:prstGeom prst="rect">
              <a:avLst/>
            </a:prstGeom>
            <a:ln>
              <a:noFill/>
            </a:ln>
          </p:spPr>
        </p:pic>
      </p:grpSp>
      <p:sp>
        <p:nvSpPr>
          <p:cNvPr id="90" name="ZoneTexte 89"/>
          <p:cNvSpPr txBox="1"/>
          <p:nvPr/>
        </p:nvSpPr>
        <p:spPr>
          <a:xfrm>
            <a:off x="947655" y="1959969"/>
            <a:ext cx="1977751" cy="505450"/>
          </a:xfrm>
          <a:prstGeom prst="rect">
            <a:avLst/>
          </a:prstGeom>
          <a:noFill/>
        </p:spPr>
        <p:txBody>
          <a:bodyPr wrap="square" rtlCol="0" anchor="ctr" anchorCtr="0">
            <a:noAutofit/>
          </a:bodyPr>
          <a:lstStyle/>
          <a:p>
            <a:r>
              <a:rPr lang="fr-FR" sz="900" cap="small" dirty="0">
                <a:solidFill>
                  <a:srgbClr val="4C4C68"/>
                </a:solidFill>
                <a:latin typeface="Roboto"/>
              </a:rPr>
              <a:t>SILICONE / RECYCLAGE / RETICULATION / POLYMERES</a:t>
            </a:r>
          </a:p>
        </p:txBody>
      </p:sp>
      <p:sp>
        <p:nvSpPr>
          <p:cNvPr id="91" name="Rectangle 90"/>
          <p:cNvSpPr/>
          <p:nvPr/>
        </p:nvSpPr>
        <p:spPr>
          <a:xfrm>
            <a:off x="974161" y="1640709"/>
            <a:ext cx="1197764" cy="230832"/>
          </a:xfrm>
          <a:prstGeom prst="rect">
            <a:avLst/>
          </a:prstGeom>
        </p:spPr>
        <p:txBody>
          <a:bodyPr wrap="none">
            <a:spAutoFit/>
          </a:bodyPr>
          <a:lstStyle/>
          <a:p>
            <a:r>
              <a:rPr lang="fr-FR" sz="900" dirty="0">
                <a:solidFill>
                  <a:srgbClr val="4C4C68"/>
                </a:solidFill>
                <a:latin typeface="Roboto"/>
              </a:rPr>
              <a:t>SILICONE [D02745] </a:t>
            </a:r>
          </a:p>
        </p:txBody>
      </p:sp>
      <p:sp>
        <p:nvSpPr>
          <p:cNvPr id="73" name="Rectangle 83"/>
          <p:cNvSpPr/>
          <p:nvPr/>
        </p:nvSpPr>
        <p:spPr>
          <a:xfrm>
            <a:off x="5121230" y="-3176"/>
            <a:ext cx="2182116" cy="1528610"/>
          </a:xfrm>
          <a:custGeom>
            <a:avLst/>
            <a:gdLst>
              <a:gd name="connsiteX0" fmla="*/ 0 w 1861441"/>
              <a:gd name="connsiteY0" fmla="*/ 0 h 1525435"/>
              <a:gd name="connsiteX1" fmla="*/ 1861441 w 1861441"/>
              <a:gd name="connsiteY1" fmla="*/ 0 h 1525435"/>
              <a:gd name="connsiteX2" fmla="*/ 1861441 w 1861441"/>
              <a:gd name="connsiteY2" fmla="*/ 1525435 h 1525435"/>
              <a:gd name="connsiteX3" fmla="*/ 0 w 1861441"/>
              <a:gd name="connsiteY3" fmla="*/ 1525435 h 1525435"/>
              <a:gd name="connsiteX4" fmla="*/ 0 w 1861441"/>
              <a:gd name="connsiteY4" fmla="*/ 0 h 1525435"/>
              <a:gd name="connsiteX0" fmla="*/ 0 w 2175766"/>
              <a:gd name="connsiteY0" fmla="*/ 3175 h 1528610"/>
              <a:gd name="connsiteX1" fmla="*/ 2175766 w 2175766"/>
              <a:gd name="connsiteY1" fmla="*/ 0 h 1528610"/>
              <a:gd name="connsiteX2" fmla="*/ 1861441 w 2175766"/>
              <a:gd name="connsiteY2" fmla="*/ 1528610 h 1528610"/>
              <a:gd name="connsiteX3" fmla="*/ 0 w 2175766"/>
              <a:gd name="connsiteY3" fmla="*/ 1528610 h 1528610"/>
              <a:gd name="connsiteX4" fmla="*/ 0 w 2175766"/>
              <a:gd name="connsiteY4" fmla="*/ 3175 h 1528610"/>
              <a:gd name="connsiteX0" fmla="*/ 0 w 2182116"/>
              <a:gd name="connsiteY0" fmla="*/ 3175 h 1528610"/>
              <a:gd name="connsiteX1" fmla="*/ 2182116 w 2182116"/>
              <a:gd name="connsiteY1" fmla="*/ 0 h 1528610"/>
              <a:gd name="connsiteX2" fmla="*/ 1861441 w 2182116"/>
              <a:gd name="connsiteY2" fmla="*/ 1528610 h 1528610"/>
              <a:gd name="connsiteX3" fmla="*/ 0 w 2182116"/>
              <a:gd name="connsiteY3" fmla="*/ 1528610 h 1528610"/>
              <a:gd name="connsiteX4" fmla="*/ 0 w 2182116"/>
              <a:gd name="connsiteY4" fmla="*/ 3175 h 1528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16" h="1528610">
                <a:moveTo>
                  <a:pt x="0" y="3175"/>
                </a:moveTo>
                <a:lnTo>
                  <a:pt x="2182116" y="0"/>
                </a:lnTo>
                <a:lnTo>
                  <a:pt x="1861441" y="1528610"/>
                </a:lnTo>
                <a:lnTo>
                  <a:pt x="0" y="1528610"/>
                </a:lnTo>
                <a:lnTo>
                  <a:pt x="0"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blipFill dpi="0" rotWithShape="1">
                <a:blip r:embed="rId6">
                  <a:extLst>
                    <a:ext uri="{28A0092B-C50C-407E-A947-70E740481C1C}">
                      <a14:useLocalDpi xmlns:a14="http://schemas.microsoft.com/office/drawing/2010/main" val="0"/>
                    </a:ext>
                  </a:extLst>
                </a:blip>
                <a:srcRect/>
                <a:stretch>
                  <a:fillRect/>
                </a:stretch>
              </a:blipFill>
            </a:endParaRPr>
          </a:p>
        </p:txBody>
      </p:sp>
      <p:grpSp>
        <p:nvGrpSpPr>
          <p:cNvPr id="85" name="Groupe 84">
            <a:extLst>
              <a:ext uri="{FF2B5EF4-FFF2-40B4-BE49-F238E27FC236}">
                <a16:creationId xmlns:a16="http://schemas.microsoft.com/office/drawing/2014/main" id="{24D51086-CD55-4A25-AA79-613F9C352869}"/>
              </a:ext>
            </a:extLst>
          </p:cNvPr>
          <p:cNvGrpSpPr/>
          <p:nvPr/>
        </p:nvGrpSpPr>
        <p:grpSpPr>
          <a:xfrm>
            <a:off x="125511" y="8246355"/>
            <a:ext cx="2645545" cy="1043276"/>
            <a:chOff x="131535" y="8185007"/>
            <a:chExt cx="2645545" cy="1043276"/>
          </a:xfrm>
        </p:grpSpPr>
        <p:sp>
          <p:nvSpPr>
            <p:cNvPr id="87" name="ZoneTexte 86">
              <a:extLst>
                <a:ext uri="{FF2B5EF4-FFF2-40B4-BE49-F238E27FC236}">
                  <a16:creationId xmlns:a16="http://schemas.microsoft.com/office/drawing/2014/main" id="{3E42399D-3006-4E0B-ABC3-568E7E54F789}"/>
                </a:ext>
              </a:extLst>
            </p:cNvPr>
            <p:cNvSpPr txBox="1"/>
            <p:nvPr/>
          </p:nvSpPr>
          <p:spPr>
            <a:xfrm>
              <a:off x="747989" y="8290080"/>
              <a:ext cx="1598734" cy="307777"/>
            </a:xfrm>
            <a:prstGeom prst="rect">
              <a:avLst/>
            </a:prstGeom>
            <a:noFill/>
          </p:spPr>
          <p:txBody>
            <a:bodyPr wrap="square" rtlCol="0">
              <a:spAutoFit/>
            </a:bodyPr>
            <a:lstStyle/>
            <a:p>
              <a:r>
                <a:rPr lang="fr-FR" sz="1400" b="1" dirty="0">
                  <a:solidFill>
                    <a:srgbClr val="4C4C68"/>
                  </a:solidFill>
                  <a:latin typeface="Roboto" pitchFamily="2" charset="0"/>
                  <a:ea typeface="Roboto" pitchFamily="2" charset="0"/>
                </a:rPr>
                <a:t>LABORATOIRE</a:t>
              </a:r>
            </a:p>
          </p:txBody>
        </p:sp>
        <p:sp>
          <p:nvSpPr>
            <p:cNvPr id="88" name="ZoneTexte 87">
              <a:extLst>
                <a:ext uri="{FF2B5EF4-FFF2-40B4-BE49-F238E27FC236}">
                  <a16:creationId xmlns:a16="http://schemas.microsoft.com/office/drawing/2014/main" id="{B4204905-C685-4EE4-8D6B-2E9D463B767F}"/>
                </a:ext>
              </a:extLst>
            </p:cNvPr>
            <p:cNvSpPr txBox="1"/>
            <p:nvPr/>
          </p:nvSpPr>
          <p:spPr>
            <a:xfrm>
              <a:off x="131535" y="8751229"/>
              <a:ext cx="2645545" cy="477054"/>
            </a:xfrm>
            <a:prstGeom prst="rect">
              <a:avLst/>
            </a:prstGeom>
            <a:noFill/>
          </p:spPr>
          <p:txBody>
            <a:bodyPr wrap="square" rtlCol="0">
              <a:spAutoFit/>
            </a:bodyPr>
            <a:lstStyle/>
            <a:p>
              <a:pPr>
                <a:spcAft>
                  <a:spcPts val="600"/>
                </a:spcAft>
              </a:pPr>
              <a:r>
                <a:rPr lang="fr-FR" sz="1000" dirty="0">
                  <a:solidFill>
                    <a:srgbClr val="4C4C68"/>
                  </a:solidFill>
                  <a:latin typeface="Roboto" pitchFamily="2" charset="0"/>
                  <a:ea typeface="Roboto" pitchFamily="2" charset="0"/>
                </a:rPr>
                <a:t>Ingénierie des Matériaux Polymères (IMP)</a:t>
              </a:r>
            </a:p>
            <a:p>
              <a:r>
                <a:rPr lang="fr-FR" sz="1000" dirty="0">
                  <a:solidFill>
                    <a:srgbClr val="4C4C68"/>
                  </a:solidFill>
                  <a:latin typeface="Roboto" pitchFamily="2" charset="0"/>
                  <a:ea typeface="Roboto" pitchFamily="2" charset="0"/>
                </a:rPr>
                <a:t>Lyon-I Université/ CNRS / INSA Lyon / UJM</a:t>
              </a:r>
            </a:p>
          </p:txBody>
        </p:sp>
        <p:grpSp>
          <p:nvGrpSpPr>
            <p:cNvPr id="92" name="Groupe 91">
              <a:extLst>
                <a:ext uri="{FF2B5EF4-FFF2-40B4-BE49-F238E27FC236}">
                  <a16:creationId xmlns:a16="http://schemas.microsoft.com/office/drawing/2014/main" id="{091517AD-EB43-4BA8-ABCE-3ED659FBA321}"/>
                </a:ext>
              </a:extLst>
            </p:cNvPr>
            <p:cNvGrpSpPr/>
            <p:nvPr/>
          </p:nvGrpSpPr>
          <p:grpSpPr>
            <a:xfrm>
              <a:off x="241851" y="8185007"/>
              <a:ext cx="478944" cy="478944"/>
              <a:chOff x="241851" y="8185007"/>
              <a:chExt cx="478944" cy="478944"/>
            </a:xfrm>
          </p:grpSpPr>
          <p:grpSp>
            <p:nvGrpSpPr>
              <p:cNvPr id="94" name="Groupe 93">
                <a:extLst>
                  <a:ext uri="{FF2B5EF4-FFF2-40B4-BE49-F238E27FC236}">
                    <a16:creationId xmlns:a16="http://schemas.microsoft.com/office/drawing/2014/main" id="{595F8A1C-AE19-4756-9325-95CC55081F18}"/>
                  </a:ext>
                </a:extLst>
              </p:cNvPr>
              <p:cNvGrpSpPr/>
              <p:nvPr/>
            </p:nvGrpSpPr>
            <p:grpSpPr>
              <a:xfrm>
                <a:off x="241851" y="8185007"/>
                <a:ext cx="478944" cy="478944"/>
                <a:chOff x="243153" y="6758146"/>
                <a:chExt cx="478944" cy="478944"/>
              </a:xfrm>
            </p:grpSpPr>
            <p:sp>
              <p:nvSpPr>
                <p:cNvPr id="96" name="Ellipse 95">
                  <a:extLst>
                    <a:ext uri="{FF2B5EF4-FFF2-40B4-BE49-F238E27FC236}">
                      <a16:creationId xmlns:a16="http://schemas.microsoft.com/office/drawing/2014/main" id="{89BB007A-E8C0-4B11-BE22-90C002A93778}"/>
                    </a:ext>
                  </a:extLst>
                </p:cNvPr>
                <p:cNvSpPr/>
                <p:nvPr/>
              </p:nvSpPr>
              <p:spPr>
                <a:xfrm>
                  <a:off x="270184" y="6784543"/>
                  <a:ext cx="430316" cy="430316"/>
                </a:xfrm>
                <a:prstGeom prst="ellipse">
                  <a:avLst/>
                </a:pr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060B01F6-90DB-40FA-81BA-FA24FBD58F2A}"/>
                    </a:ext>
                  </a:extLst>
                </p:cNvPr>
                <p:cNvSpPr/>
                <p:nvPr/>
              </p:nvSpPr>
              <p:spPr>
                <a:xfrm>
                  <a:off x="243153" y="6758146"/>
                  <a:ext cx="478944" cy="478944"/>
                </a:xfrm>
                <a:prstGeom prst="ellipse">
                  <a:avLst/>
                </a:prstGeom>
                <a:noFill/>
                <a:ln w="3175">
                  <a:solidFill>
                    <a:srgbClr val="4C4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95" name="Image 94">
                <a:extLst>
                  <a:ext uri="{FF2B5EF4-FFF2-40B4-BE49-F238E27FC236}">
                    <a16:creationId xmlns:a16="http://schemas.microsoft.com/office/drawing/2014/main" id="{FBEE2F19-D75C-4119-8DDE-FF9838D81B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814" y="8232580"/>
                <a:ext cx="350240" cy="335647"/>
              </a:xfrm>
              <a:prstGeom prst="rect">
                <a:avLst/>
              </a:prstGeom>
            </p:spPr>
          </p:pic>
        </p:grpSp>
        <p:cxnSp>
          <p:nvCxnSpPr>
            <p:cNvPr id="93" name="Connecteur droit 92">
              <a:extLst>
                <a:ext uri="{FF2B5EF4-FFF2-40B4-BE49-F238E27FC236}">
                  <a16:creationId xmlns:a16="http://schemas.microsoft.com/office/drawing/2014/main" id="{B997CA1A-56C6-4327-96F2-B6FE5F351EBB}"/>
                </a:ext>
              </a:extLst>
            </p:cNvPr>
            <p:cNvCxnSpPr/>
            <p:nvPr/>
          </p:nvCxnSpPr>
          <p:spPr>
            <a:xfrm>
              <a:off x="853285" y="8622211"/>
              <a:ext cx="1188000" cy="0"/>
            </a:xfrm>
            <a:prstGeom prst="line">
              <a:avLst/>
            </a:prstGeom>
            <a:ln>
              <a:solidFill>
                <a:srgbClr val="4C4C68"/>
              </a:solidFill>
            </a:ln>
          </p:spPr>
          <p:style>
            <a:lnRef idx="3">
              <a:schemeClr val="dk1"/>
            </a:lnRef>
            <a:fillRef idx="0">
              <a:schemeClr val="dk1"/>
            </a:fillRef>
            <a:effectRef idx="2">
              <a:schemeClr val="dk1"/>
            </a:effectRef>
            <a:fontRef idx="minor">
              <a:schemeClr val="tx1"/>
            </a:fontRef>
          </p:style>
        </p:cxnSp>
      </p:grpSp>
      <p:sp>
        <p:nvSpPr>
          <p:cNvPr id="98" name="Rectangle 81">
            <a:extLst>
              <a:ext uri="{FF2B5EF4-FFF2-40B4-BE49-F238E27FC236}">
                <a16:creationId xmlns:a16="http://schemas.microsoft.com/office/drawing/2014/main" id="{F9A4F62E-330C-4431-B706-9E40BE7010F2}"/>
              </a:ext>
            </a:extLst>
          </p:cNvPr>
          <p:cNvSpPr/>
          <p:nvPr/>
        </p:nvSpPr>
        <p:spPr>
          <a:xfrm>
            <a:off x="6997356" y="8382492"/>
            <a:ext cx="515280" cy="1315018"/>
          </a:xfrm>
          <a:custGeom>
            <a:avLst/>
            <a:gdLst>
              <a:gd name="connsiteX0" fmla="*/ 0 w 542131"/>
              <a:gd name="connsiteY0" fmla="*/ 0 h 1525435"/>
              <a:gd name="connsiteX1" fmla="*/ 542131 w 542131"/>
              <a:gd name="connsiteY1" fmla="*/ 0 h 1525435"/>
              <a:gd name="connsiteX2" fmla="*/ 542131 w 542131"/>
              <a:gd name="connsiteY2" fmla="*/ 1525435 h 1525435"/>
              <a:gd name="connsiteX3" fmla="*/ 0 w 542131"/>
              <a:gd name="connsiteY3" fmla="*/ 1525435 h 1525435"/>
              <a:gd name="connsiteX4" fmla="*/ 0 w 542131"/>
              <a:gd name="connsiteY4" fmla="*/ 0 h 1525435"/>
              <a:gd name="connsiteX0" fmla="*/ 136525 w 542131"/>
              <a:gd name="connsiteY0" fmla="*/ 0 h 1525435"/>
              <a:gd name="connsiteX1" fmla="*/ 542131 w 542131"/>
              <a:gd name="connsiteY1" fmla="*/ 0 h 1525435"/>
              <a:gd name="connsiteX2" fmla="*/ 542131 w 542131"/>
              <a:gd name="connsiteY2" fmla="*/ 1525435 h 1525435"/>
              <a:gd name="connsiteX3" fmla="*/ 0 w 542131"/>
              <a:gd name="connsiteY3" fmla="*/ 1525435 h 1525435"/>
              <a:gd name="connsiteX4" fmla="*/ 136525 w 542131"/>
              <a:gd name="connsiteY4" fmla="*/ 0 h 1525435"/>
              <a:gd name="connsiteX0" fmla="*/ 314325 w 542131"/>
              <a:gd name="connsiteY0" fmla="*/ 0 h 1528610"/>
              <a:gd name="connsiteX1" fmla="*/ 542131 w 542131"/>
              <a:gd name="connsiteY1" fmla="*/ 3175 h 1528610"/>
              <a:gd name="connsiteX2" fmla="*/ 542131 w 542131"/>
              <a:gd name="connsiteY2" fmla="*/ 1528610 h 1528610"/>
              <a:gd name="connsiteX3" fmla="*/ 0 w 542131"/>
              <a:gd name="connsiteY3" fmla="*/ 1528610 h 1528610"/>
              <a:gd name="connsiteX4" fmla="*/ 314325 w 542131"/>
              <a:gd name="connsiteY4" fmla="*/ 0 h 1528610"/>
              <a:gd name="connsiteX0" fmla="*/ 161299 w 542131"/>
              <a:gd name="connsiteY0" fmla="*/ 515 h 1525435"/>
              <a:gd name="connsiteX1" fmla="*/ 542131 w 542131"/>
              <a:gd name="connsiteY1" fmla="*/ 0 h 1525435"/>
              <a:gd name="connsiteX2" fmla="*/ 542131 w 542131"/>
              <a:gd name="connsiteY2" fmla="*/ 1525435 h 1525435"/>
              <a:gd name="connsiteX3" fmla="*/ 0 w 542131"/>
              <a:gd name="connsiteY3" fmla="*/ 1525435 h 1525435"/>
              <a:gd name="connsiteX4" fmla="*/ 161299 w 542131"/>
              <a:gd name="connsiteY4" fmla="*/ 515 h 1525435"/>
              <a:gd name="connsiteX0" fmla="*/ 388980 w 769812"/>
              <a:gd name="connsiteY0" fmla="*/ 515 h 1528202"/>
              <a:gd name="connsiteX1" fmla="*/ 769812 w 769812"/>
              <a:gd name="connsiteY1" fmla="*/ 0 h 1528202"/>
              <a:gd name="connsiteX2" fmla="*/ 769812 w 769812"/>
              <a:gd name="connsiteY2" fmla="*/ 1525435 h 1528202"/>
              <a:gd name="connsiteX3" fmla="*/ 0 w 769812"/>
              <a:gd name="connsiteY3" fmla="*/ 1528202 h 1528202"/>
              <a:gd name="connsiteX4" fmla="*/ 388980 w 769812"/>
              <a:gd name="connsiteY4" fmla="*/ 515 h 1528202"/>
              <a:gd name="connsiteX0" fmla="*/ 517050 w 769812"/>
              <a:gd name="connsiteY0" fmla="*/ 515 h 1528202"/>
              <a:gd name="connsiteX1" fmla="*/ 769812 w 769812"/>
              <a:gd name="connsiteY1" fmla="*/ 0 h 1528202"/>
              <a:gd name="connsiteX2" fmla="*/ 769812 w 769812"/>
              <a:gd name="connsiteY2" fmla="*/ 1525435 h 1528202"/>
              <a:gd name="connsiteX3" fmla="*/ 0 w 769812"/>
              <a:gd name="connsiteY3" fmla="*/ 1528202 h 1528202"/>
              <a:gd name="connsiteX4" fmla="*/ 517050 w 769812"/>
              <a:gd name="connsiteY4" fmla="*/ 515 h 1528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2" h="1528202">
                <a:moveTo>
                  <a:pt x="517050" y="515"/>
                </a:moveTo>
                <a:lnTo>
                  <a:pt x="769812" y="0"/>
                </a:lnTo>
                <a:lnTo>
                  <a:pt x="769812" y="1525435"/>
                </a:lnTo>
                <a:lnTo>
                  <a:pt x="0" y="1528202"/>
                </a:lnTo>
                <a:lnTo>
                  <a:pt x="517050" y="515"/>
                </a:lnTo>
                <a:close/>
              </a:path>
            </a:pathLst>
          </a:custGeom>
          <a:solidFill>
            <a:srgbClr val="4C4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Picture 2" descr="Mouffle, manique et gant de cuisine en silicone objet publicitaire original  objet publicitaire pas cher goodies pub objet publicitaire eure et loir  goodies entreprise cadeau personnalisé goodies publicitaire objet  publicitaire personnalisé 28600">
            <a:extLst>
              <a:ext uri="{FF2B5EF4-FFF2-40B4-BE49-F238E27FC236}">
                <a16:creationId xmlns:a16="http://schemas.microsoft.com/office/drawing/2014/main" id="{2586DF44-6B14-1714-6D4F-EEEB6F2C24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173397" y="787897"/>
            <a:ext cx="664552" cy="6645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Acheter Joint d&amp;#39;étanchéité en Silicone pour tuyau de plomberie, joints  de rondelle de robinet, joint plat, matériel d&amp;#39;anneau en caoutchouc |  Joom">
            <a:extLst>
              <a:ext uri="{FF2B5EF4-FFF2-40B4-BE49-F238E27FC236}">
                <a16:creationId xmlns:a16="http://schemas.microsoft.com/office/drawing/2014/main" id="{1B293099-FF42-C9AA-8047-8BFCA55354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392207" y="791754"/>
            <a:ext cx="660695" cy="660695"/>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61E70A51-0310-BDA6-E749-D16F3F15B3C6}"/>
              </a:ext>
            </a:extLst>
          </p:cNvPr>
          <p:cNvPicPr>
            <a:picLocks noChangeAspect="1"/>
          </p:cNvPicPr>
          <p:nvPr/>
        </p:nvPicPr>
        <p:blipFill>
          <a:blip r:embed="rId10"/>
          <a:stretch>
            <a:fillRect/>
          </a:stretch>
        </p:blipFill>
        <p:spPr>
          <a:xfrm flipH="1">
            <a:off x="6316921" y="45018"/>
            <a:ext cx="575945" cy="664552"/>
          </a:xfrm>
          <a:prstGeom prst="rect">
            <a:avLst/>
          </a:prstGeom>
        </p:spPr>
      </p:pic>
      <p:pic>
        <p:nvPicPr>
          <p:cNvPr id="44" name="Image 43">
            <a:extLst>
              <a:ext uri="{FF2B5EF4-FFF2-40B4-BE49-F238E27FC236}">
                <a16:creationId xmlns:a16="http://schemas.microsoft.com/office/drawing/2014/main" id="{1CA1A267-D4B2-7FF7-37A7-1A64F574A12D}"/>
              </a:ext>
            </a:extLst>
          </p:cNvPr>
          <p:cNvPicPr>
            <a:picLocks noChangeAspect="1"/>
          </p:cNvPicPr>
          <p:nvPr/>
        </p:nvPicPr>
        <p:blipFill>
          <a:blip r:embed="rId11"/>
          <a:stretch>
            <a:fillRect/>
          </a:stretch>
        </p:blipFill>
        <p:spPr>
          <a:xfrm flipH="1">
            <a:off x="5926295" y="3111"/>
            <a:ext cx="247102" cy="748366"/>
          </a:xfrm>
          <a:prstGeom prst="rect">
            <a:avLst/>
          </a:prstGeom>
        </p:spPr>
      </p:pic>
      <p:pic>
        <p:nvPicPr>
          <p:cNvPr id="45" name="Image 44">
            <a:extLst>
              <a:ext uri="{FF2B5EF4-FFF2-40B4-BE49-F238E27FC236}">
                <a16:creationId xmlns:a16="http://schemas.microsoft.com/office/drawing/2014/main" id="{FA6CBF0F-4325-225A-B367-26E73D540A43}"/>
              </a:ext>
            </a:extLst>
          </p:cNvPr>
          <p:cNvPicPr>
            <a:picLocks noChangeAspect="1"/>
          </p:cNvPicPr>
          <p:nvPr/>
        </p:nvPicPr>
        <p:blipFill>
          <a:blip r:embed="rId12"/>
          <a:stretch>
            <a:fillRect/>
          </a:stretch>
        </p:blipFill>
        <p:spPr>
          <a:xfrm flipH="1">
            <a:off x="5343964" y="45018"/>
            <a:ext cx="438807" cy="664552"/>
          </a:xfrm>
          <a:prstGeom prst="rect">
            <a:avLst/>
          </a:prstGeom>
        </p:spPr>
      </p:pic>
      <p:sp>
        <p:nvSpPr>
          <p:cNvPr id="46" name="ZoneTexte 45">
            <a:extLst>
              <a:ext uri="{FF2B5EF4-FFF2-40B4-BE49-F238E27FC236}">
                <a16:creationId xmlns:a16="http://schemas.microsoft.com/office/drawing/2014/main" id="{593E3891-1248-B3C8-783E-085DAC9DDB1D}"/>
              </a:ext>
            </a:extLst>
          </p:cNvPr>
          <p:cNvSpPr txBox="1"/>
          <p:nvPr/>
        </p:nvSpPr>
        <p:spPr>
          <a:xfrm>
            <a:off x="118390" y="9963965"/>
            <a:ext cx="2106200" cy="553998"/>
          </a:xfrm>
          <a:prstGeom prst="rect">
            <a:avLst/>
          </a:prstGeom>
          <a:noFill/>
          <a:ln>
            <a:noFill/>
          </a:ln>
        </p:spPr>
        <p:txBody>
          <a:bodyPr wrap="square" rtlCol="0">
            <a:spAutoFit/>
          </a:bodyPr>
          <a:lstStyle/>
          <a:p>
            <a:r>
              <a:rPr lang="fr-FR" sz="1000" b="1" dirty="0">
                <a:solidFill>
                  <a:schemeClr val="bg1"/>
                </a:solidFill>
                <a:latin typeface="Roboto" pitchFamily="2" charset="0"/>
                <a:ea typeface="Roboto" pitchFamily="2" charset="0"/>
              </a:rPr>
              <a:t>Edgar RAMBAUD</a:t>
            </a:r>
          </a:p>
          <a:p>
            <a:r>
              <a:rPr lang="fr-FR" sz="1000" dirty="0">
                <a:solidFill>
                  <a:schemeClr val="bg1"/>
                </a:solidFill>
                <a:latin typeface="Roboto" pitchFamily="2" charset="0"/>
                <a:ea typeface="Roboto" pitchFamily="2" charset="0"/>
              </a:rPr>
              <a:t>+33(0)6 59 35 85 54</a:t>
            </a:r>
          </a:p>
          <a:p>
            <a:r>
              <a:rPr lang="fr-FR" sz="1000" dirty="0">
                <a:solidFill>
                  <a:schemeClr val="bg1"/>
                </a:solidFill>
                <a:latin typeface="Roboto" pitchFamily="2" charset="0"/>
                <a:ea typeface="Roboto" pitchFamily="2" charset="0"/>
              </a:rPr>
              <a:t>Edgar.rambaud@pulsalys.fr</a:t>
            </a:r>
          </a:p>
        </p:txBody>
      </p:sp>
      <p:pic>
        <p:nvPicPr>
          <p:cNvPr id="48" name="Image 47">
            <a:extLst>
              <a:ext uri="{FF2B5EF4-FFF2-40B4-BE49-F238E27FC236}">
                <a16:creationId xmlns:a16="http://schemas.microsoft.com/office/drawing/2014/main" id="{8A17522D-10AC-4544-467B-21C9806BCFC0}"/>
              </a:ext>
            </a:extLst>
          </p:cNvPr>
          <p:cNvPicPr>
            <a:picLocks noChangeAspect="1"/>
          </p:cNvPicPr>
          <p:nvPr/>
        </p:nvPicPr>
        <p:blipFill>
          <a:blip r:embed="rId13"/>
          <a:stretch>
            <a:fillRect/>
          </a:stretch>
        </p:blipFill>
        <p:spPr>
          <a:xfrm>
            <a:off x="3078454" y="8473610"/>
            <a:ext cx="1884000" cy="1130400"/>
          </a:xfrm>
          <a:prstGeom prst="rect">
            <a:avLst/>
          </a:prstGeom>
        </p:spPr>
      </p:pic>
      <p:pic>
        <p:nvPicPr>
          <p:cNvPr id="1026" name="Picture 2" descr="Image sans inscriptions">
            <a:extLst>
              <a:ext uri="{FF2B5EF4-FFF2-40B4-BE49-F238E27FC236}">
                <a16:creationId xmlns:a16="http://schemas.microsoft.com/office/drawing/2014/main" id="{E14E3DE8-B698-2788-58CB-E312B1462F5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3632" t="31219" b="22708"/>
          <a:stretch>
            <a:fillRect/>
          </a:stretch>
        </p:blipFill>
        <p:spPr bwMode="auto">
          <a:xfrm>
            <a:off x="5539384" y="8435891"/>
            <a:ext cx="1820142" cy="1205839"/>
          </a:xfrm>
          <a:prstGeom prst="rect">
            <a:avLst/>
          </a:prstGeom>
          <a:noFill/>
          <a:extLst>
            <a:ext uri="{909E8E84-426E-40DD-AFC4-6F175D3DCCD1}">
              <a14:hiddenFill xmlns:a14="http://schemas.microsoft.com/office/drawing/2010/main">
                <a:solidFill>
                  <a:srgbClr val="FFFFFF"/>
                </a:solidFill>
              </a14:hiddenFill>
            </a:ext>
          </a:extLst>
        </p:spPr>
      </p:pic>
      <p:sp>
        <p:nvSpPr>
          <p:cNvPr id="49" name="Flèche : droite 48">
            <a:extLst>
              <a:ext uri="{FF2B5EF4-FFF2-40B4-BE49-F238E27FC236}">
                <a16:creationId xmlns:a16="http://schemas.microsoft.com/office/drawing/2014/main" id="{C4854D9B-6EA4-C28A-5BD3-8906DE02C556}"/>
              </a:ext>
            </a:extLst>
          </p:cNvPr>
          <p:cNvSpPr/>
          <p:nvPr/>
        </p:nvSpPr>
        <p:spPr>
          <a:xfrm>
            <a:off x="5012218" y="8811851"/>
            <a:ext cx="477402" cy="453918"/>
          </a:xfrm>
          <a:prstGeom prst="rightArrow">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090080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10136</TotalTime>
  <Words>319</Words>
  <Application>Microsoft Office PowerPoint</Application>
  <PresentationFormat>Personnalisé</PresentationFormat>
  <Paragraphs>32</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Roboto</vt:lpstr>
      <vt:lpstr>Wingdings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 Bonnaz</dc:creator>
  <cp:lastModifiedBy>Mathilde Hamm</cp:lastModifiedBy>
  <cp:revision>314</cp:revision>
  <cp:lastPrinted>2016-10-27T14:05:59Z</cp:lastPrinted>
  <dcterms:created xsi:type="dcterms:W3CDTF">2016-03-17T14:06:54Z</dcterms:created>
  <dcterms:modified xsi:type="dcterms:W3CDTF">2026-04-24T13:16:56Z</dcterms:modified>
</cp:coreProperties>
</file>