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sldIdLst>
    <p:sldId id="258" r:id="rId2"/>
  </p:sldIdLst>
  <p:sldSz cx="7559675" cy="10691813"/>
  <p:notesSz cx="6811963" cy="9942513"/>
  <p:defaultTextStyle>
    <a:defPPr>
      <a:defRPr lang="fr-FR"/>
    </a:defPPr>
    <a:lvl1pPr marL="0" algn="l" defTabSz="995507" rtl="0" eaLnBrk="1" latinLnBrk="0" hangingPunct="1">
      <a:defRPr sz="1960" kern="1200">
        <a:solidFill>
          <a:schemeClr val="tx1"/>
        </a:solidFill>
        <a:latin typeface="+mn-lt"/>
        <a:ea typeface="+mn-ea"/>
        <a:cs typeface="+mn-cs"/>
      </a:defRPr>
    </a:lvl1pPr>
    <a:lvl2pPr marL="497754" algn="l" defTabSz="995507" rtl="0" eaLnBrk="1" latinLnBrk="0" hangingPunct="1">
      <a:defRPr sz="1960" kern="1200">
        <a:solidFill>
          <a:schemeClr val="tx1"/>
        </a:solidFill>
        <a:latin typeface="+mn-lt"/>
        <a:ea typeface="+mn-ea"/>
        <a:cs typeface="+mn-cs"/>
      </a:defRPr>
    </a:lvl2pPr>
    <a:lvl3pPr marL="995507" algn="l" defTabSz="995507" rtl="0" eaLnBrk="1" latinLnBrk="0" hangingPunct="1">
      <a:defRPr sz="1960" kern="1200">
        <a:solidFill>
          <a:schemeClr val="tx1"/>
        </a:solidFill>
        <a:latin typeface="+mn-lt"/>
        <a:ea typeface="+mn-ea"/>
        <a:cs typeface="+mn-cs"/>
      </a:defRPr>
    </a:lvl3pPr>
    <a:lvl4pPr marL="1493261" algn="l" defTabSz="995507" rtl="0" eaLnBrk="1" latinLnBrk="0" hangingPunct="1">
      <a:defRPr sz="1960" kern="1200">
        <a:solidFill>
          <a:schemeClr val="tx1"/>
        </a:solidFill>
        <a:latin typeface="+mn-lt"/>
        <a:ea typeface="+mn-ea"/>
        <a:cs typeface="+mn-cs"/>
      </a:defRPr>
    </a:lvl4pPr>
    <a:lvl5pPr marL="1991015" algn="l" defTabSz="995507" rtl="0" eaLnBrk="1" latinLnBrk="0" hangingPunct="1">
      <a:defRPr sz="1960" kern="1200">
        <a:solidFill>
          <a:schemeClr val="tx1"/>
        </a:solidFill>
        <a:latin typeface="+mn-lt"/>
        <a:ea typeface="+mn-ea"/>
        <a:cs typeface="+mn-cs"/>
      </a:defRPr>
    </a:lvl5pPr>
    <a:lvl6pPr marL="2488768" algn="l" defTabSz="995507" rtl="0" eaLnBrk="1" latinLnBrk="0" hangingPunct="1">
      <a:defRPr sz="1960" kern="1200">
        <a:solidFill>
          <a:schemeClr val="tx1"/>
        </a:solidFill>
        <a:latin typeface="+mn-lt"/>
        <a:ea typeface="+mn-ea"/>
        <a:cs typeface="+mn-cs"/>
      </a:defRPr>
    </a:lvl6pPr>
    <a:lvl7pPr marL="2986522" algn="l" defTabSz="995507" rtl="0" eaLnBrk="1" latinLnBrk="0" hangingPunct="1">
      <a:defRPr sz="1960" kern="1200">
        <a:solidFill>
          <a:schemeClr val="tx1"/>
        </a:solidFill>
        <a:latin typeface="+mn-lt"/>
        <a:ea typeface="+mn-ea"/>
        <a:cs typeface="+mn-cs"/>
      </a:defRPr>
    </a:lvl7pPr>
    <a:lvl8pPr marL="3484275" algn="l" defTabSz="995507" rtl="0" eaLnBrk="1" latinLnBrk="0" hangingPunct="1">
      <a:defRPr sz="1960" kern="1200">
        <a:solidFill>
          <a:schemeClr val="tx1"/>
        </a:solidFill>
        <a:latin typeface="+mn-lt"/>
        <a:ea typeface="+mn-ea"/>
        <a:cs typeface="+mn-cs"/>
      </a:defRPr>
    </a:lvl8pPr>
    <a:lvl9pPr marL="3982029" algn="l" defTabSz="995507" rtl="0" eaLnBrk="1" latinLnBrk="0" hangingPunct="1">
      <a:defRPr sz="196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fida Atid" initials="HA" lastIdx="3" clrIdx="0">
    <p:extLst>
      <p:ext uri="{19B8F6BF-5375-455C-9EA6-DF929625EA0E}">
        <p15:presenceInfo xmlns:p15="http://schemas.microsoft.com/office/powerpoint/2012/main" userId="S::hafida.atid@pulsalys.fr::a206c5a2-f087-4c88-be4f-ddf367e43b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1162D"/>
    <a:srgbClr val="4C4C68"/>
    <a:srgbClr val="E6E6E6"/>
    <a:srgbClr val="EB6408"/>
    <a:srgbClr val="BECBD7"/>
    <a:srgbClr val="E26714"/>
    <a:srgbClr val="A9BAC7"/>
    <a:srgbClr val="CAECF2"/>
    <a:srgbClr val="2FA4B7"/>
    <a:srgbClr val="54C0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50" autoAdjust="0"/>
    <p:restoredTop sz="94660"/>
  </p:normalViewPr>
  <p:slideViewPr>
    <p:cSldViewPr snapToGrid="0">
      <p:cViewPr>
        <p:scale>
          <a:sx n="140" d="100"/>
          <a:sy n="140" d="100"/>
        </p:scale>
        <p:origin x="120" y="-49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Image avec légen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64916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www.pulsalys.fr/nos-projets/" TargetMode="External"/><Relationship Id="rId7" Type="http://schemas.openxmlformats.org/officeDocument/2006/relationships/image" Target="../media/image4.jpe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2" name="Rectangle 129"/>
          <p:cNvSpPr/>
          <p:nvPr userDrawn="1"/>
        </p:nvSpPr>
        <p:spPr>
          <a:xfrm>
            <a:off x="28575" y="-26652"/>
            <a:ext cx="5067300" cy="1553876"/>
          </a:xfrm>
          <a:custGeom>
            <a:avLst/>
            <a:gdLst>
              <a:gd name="connsiteX0" fmla="*/ 0 w 5126789"/>
              <a:gd name="connsiteY0" fmla="*/ 0 h 1536831"/>
              <a:gd name="connsiteX1" fmla="*/ 5126789 w 5126789"/>
              <a:gd name="connsiteY1" fmla="*/ 0 h 1536831"/>
              <a:gd name="connsiteX2" fmla="*/ 5126789 w 5126789"/>
              <a:gd name="connsiteY2" fmla="*/ 1536831 h 1536831"/>
              <a:gd name="connsiteX3" fmla="*/ 0 w 5126789"/>
              <a:gd name="connsiteY3" fmla="*/ 1536831 h 1536831"/>
              <a:gd name="connsiteX4" fmla="*/ 0 w 5126789"/>
              <a:gd name="connsiteY4" fmla="*/ 0 h 1536831"/>
              <a:gd name="connsiteX0" fmla="*/ 423863 w 5126789"/>
              <a:gd name="connsiteY0" fmla="*/ 4762 h 1536831"/>
              <a:gd name="connsiteX1" fmla="*/ 5126789 w 5126789"/>
              <a:gd name="connsiteY1" fmla="*/ 0 h 1536831"/>
              <a:gd name="connsiteX2" fmla="*/ 5126789 w 5126789"/>
              <a:gd name="connsiteY2" fmla="*/ 1536831 h 1536831"/>
              <a:gd name="connsiteX3" fmla="*/ 0 w 5126789"/>
              <a:gd name="connsiteY3" fmla="*/ 1536831 h 1536831"/>
              <a:gd name="connsiteX4" fmla="*/ 423863 w 5126789"/>
              <a:gd name="connsiteY4" fmla="*/ 4762 h 1536831"/>
              <a:gd name="connsiteX0" fmla="*/ 369094 w 5126789"/>
              <a:gd name="connsiteY0" fmla="*/ 9524 h 1536831"/>
              <a:gd name="connsiteX1" fmla="*/ 5126789 w 5126789"/>
              <a:gd name="connsiteY1" fmla="*/ 0 h 1536831"/>
              <a:gd name="connsiteX2" fmla="*/ 5126789 w 5126789"/>
              <a:gd name="connsiteY2" fmla="*/ 1536831 h 1536831"/>
              <a:gd name="connsiteX3" fmla="*/ 0 w 5126789"/>
              <a:gd name="connsiteY3" fmla="*/ 1536831 h 1536831"/>
              <a:gd name="connsiteX4" fmla="*/ 369094 w 5126789"/>
              <a:gd name="connsiteY4" fmla="*/ 9524 h 1536831"/>
              <a:gd name="connsiteX0" fmla="*/ 364331 w 5126789"/>
              <a:gd name="connsiteY0" fmla="*/ 7142 h 1536831"/>
              <a:gd name="connsiteX1" fmla="*/ 5126789 w 5126789"/>
              <a:gd name="connsiteY1" fmla="*/ 0 h 1536831"/>
              <a:gd name="connsiteX2" fmla="*/ 5126789 w 5126789"/>
              <a:gd name="connsiteY2" fmla="*/ 1536831 h 1536831"/>
              <a:gd name="connsiteX3" fmla="*/ 0 w 5126789"/>
              <a:gd name="connsiteY3" fmla="*/ 1536831 h 1536831"/>
              <a:gd name="connsiteX4" fmla="*/ 364331 w 5126789"/>
              <a:gd name="connsiteY4" fmla="*/ 7142 h 1536831"/>
              <a:gd name="connsiteX0" fmla="*/ 371583 w 5134041"/>
              <a:gd name="connsiteY0" fmla="*/ 7142 h 1536831"/>
              <a:gd name="connsiteX1" fmla="*/ 5134041 w 5134041"/>
              <a:gd name="connsiteY1" fmla="*/ 0 h 1536831"/>
              <a:gd name="connsiteX2" fmla="*/ 5134041 w 5134041"/>
              <a:gd name="connsiteY2" fmla="*/ 1536831 h 1536831"/>
              <a:gd name="connsiteX3" fmla="*/ 0 w 5134041"/>
              <a:gd name="connsiteY3" fmla="*/ 1536831 h 1536831"/>
              <a:gd name="connsiteX4" fmla="*/ 371583 w 5134041"/>
              <a:gd name="connsiteY4" fmla="*/ 7142 h 15368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34041" h="1536831">
                <a:moveTo>
                  <a:pt x="371583" y="7142"/>
                </a:moveTo>
                <a:lnTo>
                  <a:pt x="5134041" y="0"/>
                </a:lnTo>
                <a:lnTo>
                  <a:pt x="5134041" y="1536831"/>
                </a:lnTo>
                <a:lnTo>
                  <a:pt x="0" y="1536831"/>
                </a:lnTo>
                <a:lnTo>
                  <a:pt x="371583" y="7142"/>
                </a:lnTo>
                <a:close/>
              </a:path>
            </a:pathLst>
          </a:custGeom>
          <a:solidFill>
            <a:srgbClr val="E267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4" name="ZoneTexte 23"/>
          <p:cNvSpPr txBox="1"/>
          <p:nvPr userDrawn="1"/>
        </p:nvSpPr>
        <p:spPr>
          <a:xfrm>
            <a:off x="1443038" y="3976688"/>
            <a:ext cx="3195637" cy="393954"/>
          </a:xfrm>
          <a:prstGeom prst="rect">
            <a:avLst/>
          </a:prstGeom>
          <a:noFill/>
        </p:spPr>
        <p:txBody>
          <a:bodyPr wrap="square" rtlCol="0">
            <a:spAutoFit/>
          </a:bodyPr>
          <a:lstStyle/>
          <a:p>
            <a:pPr marL="342900" indent="-342900">
              <a:buClr>
                <a:srgbClr val="4C4C68"/>
              </a:buClr>
              <a:buFont typeface="Wingdings" panose="05000000000000000000" pitchFamily="2" charset="2"/>
              <a:buChar char="§"/>
            </a:pPr>
            <a:endParaRPr lang="fr-FR" dirty="0"/>
          </a:p>
        </p:txBody>
      </p:sp>
      <p:sp>
        <p:nvSpPr>
          <p:cNvPr id="3" name="Rectangle 2"/>
          <p:cNvSpPr/>
          <p:nvPr userDrawn="1"/>
        </p:nvSpPr>
        <p:spPr>
          <a:xfrm>
            <a:off x="-15929" y="2528448"/>
            <a:ext cx="2949593" cy="816336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Rectangle 3"/>
          <p:cNvSpPr/>
          <p:nvPr userDrawn="1"/>
        </p:nvSpPr>
        <p:spPr>
          <a:xfrm>
            <a:off x="2815532" y="9792316"/>
            <a:ext cx="2677416" cy="89949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ZoneTexte 19"/>
          <p:cNvSpPr txBox="1"/>
          <p:nvPr userDrawn="1"/>
        </p:nvSpPr>
        <p:spPr>
          <a:xfrm rot="16200000">
            <a:off x="5231229" y="5997425"/>
            <a:ext cx="4486794" cy="169277"/>
          </a:xfrm>
          <a:prstGeom prst="rect">
            <a:avLst/>
          </a:prstGeom>
          <a:noFill/>
        </p:spPr>
        <p:txBody>
          <a:bodyPr wrap="square" rtlCol="0">
            <a:spAutoFit/>
          </a:bodyPr>
          <a:lstStyle/>
          <a:p>
            <a:r>
              <a:rPr lang="en-US" sz="500" dirty="0">
                <a:solidFill>
                  <a:srgbClr val="01162D"/>
                </a:solidFill>
                <a:latin typeface="Roboto" pitchFamily="2" charset="0"/>
                <a:ea typeface="Roboto" pitchFamily="2" charset="0"/>
              </a:rPr>
              <a:t>Conception : service communication PULSALYS. </a:t>
            </a:r>
            <a:r>
              <a:rPr lang="en-US" sz="500" dirty="0" err="1">
                <a:solidFill>
                  <a:srgbClr val="01162D"/>
                </a:solidFill>
                <a:latin typeface="Roboto" pitchFamily="2" charset="0"/>
                <a:ea typeface="Roboto" pitchFamily="2" charset="0"/>
              </a:rPr>
              <a:t>Crédits</a:t>
            </a:r>
            <a:r>
              <a:rPr lang="en-US" sz="500" dirty="0">
                <a:solidFill>
                  <a:srgbClr val="01162D"/>
                </a:solidFill>
                <a:latin typeface="Roboto" pitchFamily="2" charset="0"/>
                <a:ea typeface="Roboto" pitchFamily="2" charset="0"/>
              </a:rPr>
              <a:t> photos : © </a:t>
            </a:r>
            <a:r>
              <a:rPr lang="en-US" sz="500" dirty="0">
                <a:solidFill>
                  <a:srgbClr val="4C4C68"/>
                </a:solidFill>
                <a:latin typeface="Roboto" pitchFamily="2" charset="0"/>
                <a:ea typeface="Roboto" pitchFamily="2" charset="0"/>
              </a:rPr>
              <a:t>SHUTTERSTOCK</a:t>
            </a:r>
            <a:endParaRPr lang="fr-FR" sz="500" b="1" dirty="0">
              <a:solidFill>
                <a:srgbClr val="4C4C68"/>
              </a:solidFill>
              <a:latin typeface="Roboto" pitchFamily="2" charset="0"/>
              <a:ea typeface="Roboto" pitchFamily="2" charset="0"/>
            </a:endParaRPr>
          </a:p>
        </p:txBody>
      </p:sp>
      <p:sp>
        <p:nvSpPr>
          <p:cNvPr id="27" name="Triangle rectangle 6"/>
          <p:cNvSpPr/>
          <p:nvPr userDrawn="1"/>
        </p:nvSpPr>
        <p:spPr>
          <a:xfrm rot="10800000" flipH="1">
            <a:off x="-15928" y="-5688"/>
            <a:ext cx="367382" cy="1531124"/>
          </a:xfrm>
          <a:custGeom>
            <a:avLst/>
            <a:gdLst>
              <a:gd name="connsiteX0" fmla="*/ 0 w 350550"/>
              <a:gd name="connsiteY0" fmla="*/ 1857946 h 1857946"/>
              <a:gd name="connsiteX1" fmla="*/ 0 w 350550"/>
              <a:gd name="connsiteY1" fmla="*/ 0 h 1857946"/>
              <a:gd name="connsiteX2" fmla="*/ 350550 w 350550"/>
              <a:gd name="connsiteY2" fmla="*/ 1857946 h 1857946"/>
              <a:gd name="connsiteX3" fmla="*/ 0 w 350550"/>
              <a:gd name="connsiteY3" fmla="*/ 1857946 h 1857946"/>
              <a:gd name="connsiteX0" fmla="*/ 0 w 445800"/>
              <a:gd name="connsiteY0" fmla="*/ 1857946 h 1857946"/>
              <a:gd name="connsiteX1" fmla="*/ 0 w 445800"/>
              <a:gd name="connsiteY1" fmla="*/ 0 h 1857946"/>
              <a:gd name="connsiteX2" fmla="*/ 445800 w 445800"/>
              <a:gd name="connsiteY2" fmla="*/ 1857946 h 1857946"/>
              <a:gd name="connsiteX3" fmla="*/ 0 w 445800"/>
              <a:gd name="connsiteY3" fmla="*/ 1857946 h 1857946"/>
            </a:gdLst>
            <a:ahLst/>
            <a:cxnLst>
              <a:cxn ang="0">
                <a:pos x="connsiteX0" y="connsiteY0"/>
              </a:cxn>
              <a:cxn ang="0">
                <a:pos x="connsiteX1" y="connsiteY1"/>
              </a:cxn>
              <a:cxn ang="0">
                <a:pos x="connsiteX2" y="connsiteY2"/>
              </a:cxn>
              <a:cxn ang="0">
                <a:pos x="connsiteX3" y="connsiteY3"/>
              </a:cxn>
            </a:cxnLst>
            <a:rect l="l" t="t" r="r" b="b"/>
            <a:pathLst>
              <a:path w="445800" h="1857946">
                <a:moveTo>
                  <a:pt x="0" y="1857946"/>
                </a:moveTo>
                <a:lnTo>
                  <a:pt x="0" y="0"/>
                </a:lnTo>
                <a:lnTo>
                  <a:pt x="445800" y="1857946"/>
                </a:lnTo>
                <a:lnTo>
                  <a:pt x="0" y="1857946"/>
                </a:lnTo>
                <a:close/>
              </a:path>
            </a:pathLst>
          </a:cu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Rectangle 81"/>
          <p:cNvSpPr/>
          <p:nvPr userDrawn="1"/>
        </p:nvSpPr>
        <p:spPr>
          <a:xfrm>
            <a:off x="7017544" y="-3175"/>
            <a:ext cx="542131" cy="1528610"/>
          </a:xfrm>
          <a:custGeom>
            <a:avLst/>
            <a:gdLst>
              <a:gd name="connsiteX0" fmla="*/ 0 w 542131"/>
              <a:gd name="connsiteY0" fmla="*/ 0 h 1525435"/>
              <a:gd name="connsiteX1" fmla="*/ 542131 w 542131"/>
              <a:gd name="connsiteY1" fmla="*/ 0 h 1525435"/>
              <a:gd name="connsiteX2" fmla="*/ 542131 w 542131"/>
              <a:gd name="connsiteY2" fmla="*/ 1525435 h 1525435"/>
              <a:gd name="connsiteX3" fmla="*/ 0 w 542131"/>
              <a:gd name="connsiteY3" fmla="*/ 1525435 h 1525435"/>
              <a:gd name="connsiteX4" fmla="*/ 0 w 542131"/>
              <a:gd name="connsiteY4" fmla="*/ 0 h 1525435"/>
              <a:gd name="connsiteX0" fmla="*/ 136525 w 542131"/>
              <a:gd name="connsiteY0" fmla="*/ 0 h 1525435"/>
              <a:gd name="connsiteX1" fmla="*/ 542131 w 542131"/>
              <a:gd name="connsiteY1" fmla="*/ 0 h 1525435"/>
              <a:gd name="connsiteX2" fmla="*/ 542131 w 542131"/>
              <a:gd name="connsiteY2" fmla="*/ 1525435 h 1525435"/>
              <a:gd name="connsiteX3" fmla="*/ 0 w 542131"/>
              <a:gd name="connsiteY3" fmla="*/ 1525435 h 1525435"/>
              <a:gd name="connsiteX4" fmla="*/ 136525 w 542131"/>
              <a:gd name="connsiteY4" fmla="*/ 0 h 1525435"/>
              <a:gd name="connsiteX0" fmla="*/ 314325 w 542131"/>
              <a:gd name="connsiteY0" fmla="*/ 0 h 1528610"/>
              <a:gd name="connsiteX1" fmla="*/ 542131 w 542131"/>
              <a:gd name="connsiteY1" fmla="*/ 3175 h 1528610"/>
              <a:gd name="connsiteX2" fmla="*/ 542131 w 542131"/>
              <a:gd name="connsiteY2" fmla="*/ 1528610 h 1528610"/>
              <a:gd name="connsiteX3" fmla="*/ 0 w 542131"/>
              <a:gd name="connsiteY3" fmla="*/ 1528610 h 1528610"/>
              <a:gd name="connsiteX4" fmla="*/ 314325 w 542131"/>
              <a:gd name="connsiteY4" fmla="*/ 0 h 1528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2131" h="1528610">
                <a:moveTo>
                  <a:pt x="314325" y="0"/>
                </a:moveTo>
                <a:lnTo>
                  <a:pt x="542131" y="3175"/>
                </a:lnTo>
                <a:lnTo>
                  <a:pt x="542131" y="1528610"/>
                </a:lnTo>
                <a:lnTo>
                  <a:pt x="0" y="1528610"/>
                </a:lnTo>
                <a:lnTo>
                  <a:pt x="314325" y="0"/>
                </a:lnTo>
                <a:close/>
              </a:path>
            </a:pathLst>
          </a:cu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1" name="ZoneTexte 60"/>
          <p:cNvSpPr txBox="1"/>
          <p:nvPr userDrawn="1"/>
        </p:nvSpPr>
        <p:spPr>
          <a:xfrm>
            <a:off x="3079504" y="9869168"/>
            <a:ext cx="2413444" cy="461665"/>
          </a:xfrm>
          <a:prstGeom prst="rect">
            <a:avLst/>
          </a:prstGeom>
          <a:noFill/>
        </p:spPr>
        <p:txBody>
          <a:bodyPr wrap="square" rtlCol="0">
            <a:spAutoFit/>
          </a:bodyPr>
          <a:lstStyle/>
          <a:p>
            <a:r>
              <a:rPr lang="en-US" sz="800" b="1" dirty="0">
                <a:solidFill>
                  <a:srgbClr val="4C4C68"/>
                </a:solidFill>
                <a:latin typeface="Roboto" pitchFamily="2" charset="0"/>
                <a:ea typeface="Roboto" pitchFamily="2" charset="0"/>
              </a:rPr>
              <a:t>RETROUVEZ</a:t>
            </a:r>
            <a:r>
              <a:rPr lang="en-US" sz="800" b="1" baseline="0" dirty="0">
                <a:solidFill>
                  <a:srgbClr val="4C4C68"/>
                </a:solidFill>
                <a:latin typeface="Roboto" pitchFamily="2" charset="0"/>
                <a:ea typeface="Roboto" pitchFamily="2" charset="0"/>
              </a:rPr>
              <a:t> </a:t>
            </a:r>
            <a:r>
              <a:rPr lang="en-US" sz="800" b="1" dirty="0">
                <a:solidFill>
                  <a:srgbClr val="4C4C68"/>
                </a:solidFill>
                <a:latin typeface="Roboto" pitchFamily="2" charset="0"/>
                <a:ea typeface="Roboto" pitchFamily="2" charset="0"/>
              </a:rPr>
              <a:t>NOS OPPORTUNITÉS </a:t>
            </a:r>
          </a:p>
          <a:p>
            <a:r>
              <a:rPr lang="en-US" sz="800" dirty="0">
                <a:solidFill>
                  <a:srgbClr val="4C4C68"/>
                </a:solidFill>
                <a:latin typeface="Roboto" pitchFamily="2" charset="0"/>
                <a:ea typeface="Roboto" pitchFamily="2" charset="0"/>
                <a:hlinkClick r:id="rId3"/>
              </a:rPr>
              <a:t>https://www.pulsalys.fr/nos-projets/</a:t>
            </a:r>
            <a:endParaRPr lang="en-US" sz="800" dirty="0">
              <a:solidFill>
                <a:srgbClr val="4C4C68"/>
              </a:solidFill>
              <a:latin typeface="Roboto" pitchFamily="2" charset="0"/>
              <a:ea typeface="Roboto" pitchFamily="2" charset="0"/>
            </a:endParaRPr>
          </a:p>
          <a:p>
            <a:endParaRPr lang="fr-FR" sz="800" dirty="0">
              <a:solidFill>
                <a:srgbClr val="4C4C68"/>
              </a:solidFill>
              <a:latin typeface="Roboto" pitchFamily="2" charset="0"/>
              <a:ea typeface="Roboto" pitchFamily="2" charset="0"/>
            </a:endParaRPr>
          </a:p>
        </p:txBody>
      </p:sp>
      <p:pic>
        <p:nvPicPr>
          <p:cNvPr id="74" name="Image 7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796548" y="10113322"/>
            <a:ext cx="1496508" cy="461574"/>
          </a:xfrm>
          <a:prstGeom prst="rect">
            <a:avLst/>
          </a:prstGeom>
        </p:spPr>
      </p:pic>
      <p:sp>
        <p:nvSpPr>
          <p:cNvPr id="75" name="ZoneTexte 74"/>
          <p:cNvSpPr txBox="1"/>
          <p:nvPr userDrawn="1"/>
        </p:nvSpPr>
        <p:spPr>
          <a:xfrm>
            <a:off x="3073154" y="10242665"/>
            <a:ext cx="1343468" cy="400110"/>
          </a:xfrm>
          <a:prstGeom prst="rect">
            <a:avLst/>
          </a:prstGeom>
          <a:noFill/>
        </p:spPr>
        <p:txBody>
          <a:bodyPr wrap="square" rtlCol="0">
            <a:spAutoFit/>
          </a:bodyPr>
          <a:lstStyle/>
          <a:p>
            <a:r>
              <a:rPr lang="fr-FR" sz="500" dirty="0">
                <a:solidFill>
                  <a:srgbClr val="4C4C68"/>
                </a:solidFill>
                <a:latin typeface="Roboto" pitchFamily="2" charset="0"/>
                <a:ea typeface="Roboto" pitchFamily="2" charset="0"/>
              </a:rPr>
              <a:t>PULSALYS SATT LYON ST ETIENNE : </a:t>
            </a:r>
          </a:p>
          <a:p>
            <a:r>
              <a:rPr lang="fr-FR" sz="500" dirty="0">
                <a:solidFill>
                  <a:srgbClr val="4C4C68"/>
                </a:solidFill>
                <a:latin typeface="Roboto" pitchFamily="2" charset="0"/>
                <a:ea typeface="Roboto" pitchFamily="2" charset="0"/>
              </a:rPr>
              <a:t>47 bd du 11 novembre 1918 - CS 90170</a:t>
            </a:r>
          </a:p>
          <a:p>
            <a:r>
              <a:rPr lang="fr-FR" sz="500" dirty="0">
                <a:solidFill>
                  <a:srgbClr val="4C4C68"/>
                </a:solidFill>
                <a:latin typeface="Roboto" pitchFamily="2" charset="0"/>
                <a:ea typeface="Roboto" pitchFamily="2" charset="0"/>
              </a:rPr>
              <a:t>69625 Villeurbanne Cedex</a:t>
            </a:r>
          </a:p>
          <a:p>
            <a:r>
              <a:rPr lang="fr-FR" sz="500" dirty="0">
                <a:solidFill>
                  <a:srgbClr val="4C4C68"/>
                </a:solidFill>
                <a:latin typeface="Roboto" pitchFamily="2" charset="0"/>
                <a:ea typeface="Roboto" pitchFamily="2" charset="0"/>
              </a:rPr>
              <a:t>FRANCE</a:t>
            </a:r>
          </a:p>
        </p:txBody>
      </p:sp>
      <p:grpSp>
        <p:nvGrpSpPr>
          <p:cNvPr id="76" name="Groupe 75"/>
          <p:cNvGrpSpPr/>
          <p:nvPr userDrawn="1"/>
        </p:nvGrpSpPr>
        <p:grpSpPr>
          <a:xfrm>
            <a:off x="2970610" y="1525738"/>
            <a:ext cx="2580880" cy="9173219"/>
            <a:chOff x="2970610" y="1525738"/>
            <a:chExt cx="2580880" cy="9173219"/>
          </a:xfrm>
        </p:grpSpPr>
        <p:cxnSp>
          <p:nvCxnSpPr>
            <p:cNvPr id="77" name="Connecteur droit 76"/>
            <p:cNvCxnSpPr/>
            <p:nvPr/>
          </p:nvCxnSpPr>
          <p:spPr>
            <a:xfrm>
              <a:off x="2970610" y="1525738"/>
              <a:ext cx="17762" cy="820405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8" name="Connecteur droit 77"/>
            <p:cNvCxnSpPr/>
            <p:nvPr/>
          </p:nvCxnSpPr>
          <p:spPr>
            <a:xfrm flipH="1">
              <a:off x="2986528" y="9734076"/>
              <a:ext cx="2542735" cy="0"/>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79" name="Connecteur droit 78"/>
            <p:cNvCxnSpPr/>
            <p:nvPr/>
          </p:nvCxnSpPr>
          <p:spPr>
            <a:xfrm flipV="1">
              <a:off x="5551490" y="9735441"/>
              <a:ext cx="0" cy="963516"/>
            </a:xfrm>
            <a:prstGeom prst="line">
              <a:avLst/>
            </a:prstGeom>
            <a:ln w="9525" cap="flat" cmpd="sng" algn="ctr">
              <a:solidFill>
                <a:schemeClr val="accent2"/>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
        <p:nvSpPr>
          <p:cNvPr id="85" name="Rectangle 84"/>
          <p:cNvSpPr/>
          <p:nvPr userDrawn="1"/>
        </p:nvSpPr>
        <p:spPr>
          <a:xfrm>
            <a:off x="938145" y="1579182"/>
            <a:ext cx="1995519" cy="335040"/>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nvGrpSpPr>
          <p:cNvPr id="86" name="Groupe 85"/>
          <p:cNvGrpSpPr/>
          <p:nvPr userDrawn="1"/>
        </p:nvGrpSpPr>
        <p:grpSpPr>
          <a:xfrm>
            <a:off x="-15928" y="1574399"/>
            <a:ext cx="1135227" cy="339822"/>
            <a:chOff x="-15928" y="1597259"/>
            <a:chExt cx="1135227" cy="339822"/>
          </a:xfrm>
        </p:grpSpPr>
        <p:sp>
          <p:nvSpPr>
            <p:cNvPr id="87" name="Rectangle 86"/>
            <p:cNvSpPr/>
            <p:nvPr/>
          </p:nvSpPr>
          <p:spPr>
            <a:xfrm>
              <a:off x="-15928" y="1597259"/>
              <a:ext cx="917128" cy="339822"/>
            </a:xfrm>
            <a:prstGeom prst="rect">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8" name="ZoneTexte 87"/>
            <p:cNvSpPr txBox="1"/>
            <p:nvPr/>
          </p:nvSpPr>
          <p:spPr>
            <a:xfrm>
              <a:off x="17735" y="1643500"/>
              <a:ext cx="1101564" cy="246221"/>
            </a:xfrm>
            <a:prstGeom prst="rect">
              <a:avLst/>
            </a:prstGeom>
            <a:noFill/>
          </p:spPr>
          <p:txBody>
            <a:bodyPr wrap="square" rtlCol="0">
              <a:spAutoFit/>
            </a:bodyPr>
            <a:lstStyle/>
            <a:p>
              <a:r>
                <a:rPr lang="fr-FR" sz="1000" b="1" dirty="0">
                  <a:solidFill>
                    <a:schemeClr val="bg1"/>
                  </a:solidFill>
                  <a:latin typeface="Roboto" pitchFamily="2" charset="0"/>
                  <a:ea typeface="Roboto" pitchFamily="2" charset="0"/>
                </a:rPr>
                <a:t>RÉFÉRENCE</a:t>
              </a:r>
            </a:p>
          </p:txBody>
        </p:sp>
      </p:grpSp>
      <p:sp>
        <p:nvSpPr>
          <p:cNvPr id="28" name="Rectangle 27"/>
          <p:cNvSpPr/>
          <p:nvPr userDrawn="1"/>
        </p:nvSpPr>
        <p:spPr>
          <a:xfrm>
            <a:off x="938145" y="1951728"/>
            <a:ext cx="1995519" cy="525679"/>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9" name="Rectangle 28"/>
          <p:cNvSpPr/>
          <p:nvPr userDrawn="1"/>
        </p:nvSpPr>
        <p:spPr>
          <a:xfrm>
            <a:off x="-15928" y="1951727"/>
            <a:ext cx="917128" cy="525600"/>
          </a:xfrm>
          <a:prstGeom prst="rect">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1" name="ZoneTexte 30"/>
          <p:cNvSpPr txBox="1"/>
          <p:nvPr userDrawn="1"/>
        </p:nvSpPr>
        <p:spPr>
          <a:xfrm>
            <a:off x="-8309" y="2085974"/>
            <a:ext cx="1062774" cy="246221"/>
          </a:xfrm>
          <a:prstGeom prst="rect">
            <a:avLst/>
          </a:prstGeom>
          <a:noFill/>
        </p:spPr>
        <p:txBody>
          <a:bodyPr wrap="square" rtlCol="0">
            <a:spAutoFit/>
          </a:bodyPr>
          <a:lstStyle/>
          <a:p>
            <a:r>
              <a:rPr lang="fr-FR" sz="1000" b="1" dirty="0">
                <a:solidFill>
                  <a:schemeClr val="bg1"/>
                </a:solidFill>
                <a:latin typeface="Roboto" pitchFamily="2" charset="0"/>
                <a:ea typeface="Roboto" pitchFamily="2" charset="0"/>
              </a:rPr>
              <a:t>MOTS-CLÉS</a:t>
            </a:r>
          </a:p>
        </p:txBody>
      </p:sp>
      <p:grpSp>
        <p:nvGrpSpPr>
          <p:cNvPr id="33" name="Groupe 32">
            <a:extLst>
              <a:ext uri="{FF2B5EF4-FFF2-40B4-BE49-F238E27FC236}">
                <a16:creationId xmlns:a16="http://schemas.microsoft.com/office/drawing/2014/main" id="{2CF9021A-991C-4FF7-98FF-8D0DE55B5CFB}"/>
              </a:ext>
            </a:extLst>
          </p:cNvPr>
          <p:cNvGrpSpPr/>
          <p:nvPr userDrawn="1"/>
        </p:nvGrpSpPr>
        <p:grpSpPr>
          <a:xfrm>
            <a:off x="5937083" y="9829412"/>
            <a:ext cx="1215438" cy="162946"/>
            <a:chOff x="6067258" y="9858034"/>
            <a:chExt cx="1215438" cy="162946"/>
          </a:xfrm>
        </p:grpSpPr>
        <p:pic>
          <p:nvPicPr>
            <p:cNvPr id="34" name="Image 33">
              <a:extLst>
                <a:ext uri="{FF2B5EF4-FFF2-40B4-BE49-F238E27FC236}">
                  <a16:creationId xmlns:a16="http://schemas.microsoft.com/office/drawing/2014/main" id="{E07EA5CB-21FA-49B5-A41E-8BF24AB822F2}"/>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6288747" y="9859092"/>
              <a:ext cx="338645" cy="160033"/>
            </a:xfrm>
            <a:prstGeom prst="rect">
              <a:avLst/>
            </a:prstGeom>
          </p:spPr>
        </p:pic>
        <p:pic>
          <p:nvPicPr>
            <p:cNvPr id="35" name="Image 34">
              <a:extLst>
                <a:ext uri="{FF2B5EF4-FFF2-40B4-BE49-F238E27FC236}">
                  <a16:creationId xmlns:a16="http://schemas.microsoft.com/office/drawing/2014/main" id="{66CBA41F-FE85-4D6A-A3B7-012C66094B60}"/>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6696325" y="9858034"/>
              <a:ext cx="162945" cy="162945"/>
            </a:xfrm>
            <a:prstGeom prst="rect">
              <a:avLst/>
            </a:prstGeom>
          </p:spPr>
        </p:pic>
        <p:pic>
          <p:nvPicPr>
            <p:cNvPr id="36" name="Image 35">
              <a:extLst>
                <a:ext uri="{FF2B5EF4-FFF2-40B4-BE49-F238E27FC236}">
                  <a16:creationId xmlns:a16="http://schemas.microsoft.com/office/drawing/2014/main" id="{9E9DB0C2-67A9-4350-A4BF-DDF374F3510D}"/>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067258" y="9858034"/>
              <a:ext cx="162946" cy="162946"/>
            </a:xfrm>
            <a:prstGeom prst="rect">
              <a:avLst/>
            </a:prstGeom>
          </p:spPr>
        </p:pic>
        <p:pic>
          <p:nvPicPr>
            <p:cNvPr id="37" name="Picture 2" descr="Résultat de recherche d'images pour &quot;bpi&quot;">
              <a:extLst>
                <a:ext uri="{FF2B5EF4-FFF2-40B4-BE49-F238E27FC236}">
                  <a16:creationId xmlns:a16="http://schemas.microsoft.com/office/drawing/2014/main" id="{4F4AC450-6374-49B3-BCBD-FE11014097A7}"/>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6928203" y="9872133"/>
              <a:ext cx="354493" cy="141797"/>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148710276"/>
      </p:ext>
    </p:extLst>
  </p:cSld>
  <p:clrMap bg1="lt1" tx1="dk1" bg2="lt2" tx2="dk2" accent1="accent1" accent2="accent2" accent3="accent3" accent4="accent4" accent5="accent5" accent6="accent6" hlink="hlink" folHlink="folHlink"/>
  <p:sldLayoutIdLst>
    <p:sldLayoutId id="2147483695" r:id="rId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emf"/><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Groupe 33"/>
          <p:cNvGrpSpPr/>
          <p:nvPr/>
        </p:nvGrpSpPr>
        <p:grpSpPr>
          <a:xfrm>
            <a:off x="3260192" y="1650044"/>
            <a:ext cx="3815873" cy="3572331"/>
            <a:chOff x="3261202" y="1662090"/>
            <a:chExt cx="3815873" cy="3572331"/>
          </a:xfrm>
        </p:grpSpPr>
        <p:grpSp>
          <p:nvGrpSpPr>
            <p:cNvPr id="2" name="Groupe 1"/>
            <p:cNvGrpSpPr/>
            <p:nvPr/>
          </p:nvGrpSpPr>
          <p:grpSpPr>
            <a:xfrm>
              <a:off x="3261202" y="1662090"/>
              <a:ext cx="3222513" cy="307777"/>
              <a:chOff x="3157968" y="1794149"/>
              <a:chExt cx="3222513" cy="307777"/>
            </a:xfrm>
          </p:grpSpPr>
          <p:sp>
            <p:nvSpPr>
              <p:cNvPr id="3" name="ZoneTexte 2"/>
              <p:cNvSpPr txBox="1"/>
              <p:nvPr/>
            </p:nvSpPr>
            <p:spPr>
              <a:xfrm>
                <a:off x="3157968" y="1794149"/>
                <a:ext cx="3222513" cy="307777"/>
              </a:xfrm>
              <a:prstGeom prst="rect">
                <a:avLst/>
              </a:prstGeom>
              <a:noFill/>
            </p:spPr>
            <p:txBody>
              <a:bodyPr wrap="square" rtlCol="0">
                <a:spAutoFit/>
              </a:bodyPr>
              <a:lstStyle/>
              <a:p>
                <a:r>
                  <a:rPr lang="fr-FR" sz="1400" b="1" dirty="0">
                    <a:solidFill>
                      <a:srgbClr val="EB6408"/>
                    </a:solidFill>
                    <a:latin typeface="Roboto" pitchFamily="2" charset="0"/>
                    <a:ea typeface="Roboto" pitchFamily="2" charset="0"/>
                  </a:rPr>
                  <a:t>DESCRIPTION</a:t>
                </a:r>
              </a:p>
            </p:txBody>
          </p:sp>
          <p:cxnSp>
            <p:nvCxnSpPr>
              <p:cNvPr id="4" name="Connecteur droit 3"/>
              <p:cNvCxnSpPr/>
              <p:nvPr/>
            </p:nvCxnSpPr>
            <p:spPr>
              <a:xfrm>
                <a:off x="3261202" y="2100953"/>
                <a:ext cx="1109378" cy="0"/>
              </a:xfrm>
              <a:prstGeom prst="line">
                <a:avLst/>
              </a:prstGeom>
              <a:ln>
                <a:solidFill>
                  <a:srgbClr val="EB6408"/>
                </a:solidFill>
              </a:ln>
            </p:spPr>
            <p:style>
              <a:lnRef idx="1">
                <a:schemeClr val="dk1"/>
              </a:lnRef>
              <a:fillRef idx="0">
                <a:schemeClr val="dk1"/>
              </a:fillRef>
              <a:effectRef idx="0">
                <a:schemeClr val="dk1"/>
              </a:effectRef>
              <a:fontRef idx="minor">
                <a:schemeClr val="tx1"/>
              </a:fontRef>
            </p:style>
          </p:cxnSp>
        </p:grpSp>
        <p:sp>
          <p:nvSpPr>
            <p:cNvPr id="5" name="ZoneTexte 4"/>
            <p:cNvSpPr txBox="1"/>
            <p:nvPr/>
          </p:nvSpPr>
          <p:spPr>
            <a:xfrm>
              <a:off x="3261202" y="2016874"/>
              <a:ext cx="3815873" cy="3217547"/>
            </a:xfrm>
            <a:prstGeom prst="rect">
              <a:avLst/>
            </a:prstGeom>
            <a:noFill/>
          </p:spPr>
          <p:txBody>
            <a:bodyPr wrap="square" rtlCol="0">
              <a:spAutoFit/>
            </a:bodyPr>
            <a:lstStyle/>
            <a:p>
              <a:pPr algn="just">
                <a:lnSpc>
                  <a:spcPct val="120000"/>
                </a:lnSpc>
              </a:pPr>
              <a:r>
                <a:rPr lang="fr-FR" sz="1000" dirty="0">
                  <a:solidFill>
                    <a:srgbClr val="4C4C68"/>
                  </a:solidFill>
                  <a:latin typeface="Roboto"/>
                  <a:ea typeface="MS Mincho" panose="02020609040205080304" pitchFamily="49" charset="-128"/>
                  <a:cs typeface="Times New Roman" panose="02020603050405020304" pitchFamily="18" charset="0"/>
                </a:rPr>
                <a:t>En réponse au besoin permanent d’outils innovants pour les entreprises de </a:t>
              </a:r>
              <a:r>
                <a:rPr lang="fr-FR" sz="1000" dirty="0" err="1">
                  <a:solidFill>
                    <a:srgbClr val="4C4C68"/>
                  </a:solidFill>
                  <a:latin typeface="Roboto"/>
                  <a:ea typeface="MS Mincho" panose="02020609040205080304" pitchFamily="49" charset="-128"/>
                  <a:cs typeface="Times New Roman" panose="02020603050405020304" pitchFamily="18" charset="0"/>
                </a:rPr>
                <a:t>bioproduction</a:t>
              </a:r>
              <a:r>
                <a:rPr lang="fr-FR" sz="1000" dirty="0">
                  <a:solidFill>
                    <a:srgbClr val="4C4C68"/>
                  </a:solidFill>
                  <a:latin typeface="Roboto"/>
                  <a:ea typeface="MS Mincho" panose="02020609040205080304" pitchFamily="49" charset="-128"/>
                  <a:cs typeface="Times New Roman" panose="02020603050405020304" pitchFamily="18" charset="0"/>
                </a:rPr>
                <a:t>, CELLSTRESS propose un analyseur qui présente la caractéristique unique de pouvoir prédire la viabilité des cellules en suspension dans les équipements de </a:t>
              </a:r>
              <a:r>
                <a:rPr lang="fr-FR" sz="1000" dirty="0" err="1">
                  <a:solidFill>
                    <a:srgbClr val="4C4C68"/>
                  </a:solidFill>
                  <a:latin typeface="Roboto"/>
                  <a:ea typeface="MS Mincho" panose="02020609040205080304" pitchFamily="49" charset="-128"/>
                  <a:cs typeface="Times New Roman" panose="02020603050405020304" pitchFamily="18" charset="0"/>
                </a:rPr>
                <a:t>bioproduction</a:t>
              </a:r>
              <a:r>
                <a:rPr lang="fr-FR" sz="1000" dirty="0">
                  <a:solidFill>
                    <a:srgbClr val="4C4C68"/>
                  </a:solidFill>
                  <a:latin typeface="Roboto"/>
                  <a:ea typeface="MS Mincho" panose="02020609040205080304" pitchFamily="49" charset="-128"/>
                  <a:cs typeface="Times New Roman" panose="02020603050405020304" pitchFamily="18" charset="0"/>
                </a:rPr>
                <a:t> dont la </a:t>
              </a:r>
              <a:r>
                <a:rPr lang="fr-FR" sz="1000" dirty="0" err="1">
                  <a:solidFill>
                    <a:srgbClr val="4C4C68"/>
                  </a:solidFill>
                  <a:latin typeface="Roboto"/>
                  <a:ea typeface="MS Mincho" panose="02020609040205080304" pitchFamily="49" charset="-128"/>
                  <a:cs typeface="Times New Roman" panose="02020603050405020304" pitchFamily="18" charset="0"/>
                </a:rPr>
                <a:t>bioimpression</a:t>
              </a:r>
              <a:r>
                <a:rPr lang="fr-FR" sz="1000" dirty="0">
                  <a:solidFill>
                    <a:srgbClr val="4C4C68"/>
                  </a:solidFill>
                  <a:latin typeface="Roboto"/>
                  <a:ea typeface="MS Mincho" panose="02020609040205080304" pitchFamily="49" charset="-128"/>
                  <a:cs typeface="Times New Roman" panose="02020603050405020304" pitchFamily="18" charset="0"/>
                </a:rPr>
                <a:t>, en réponse aux contraintes fluidiques des bioprocédés. </a:t>
              </a:r>
            </a:p>
            <a:p>
              <a:pPr algn="just">
                <a:lnSpc>
                  <a:spcPct val="120000"/>
                </a:lnSpc>
              </a:pPr>
              <a:r>
                <a:rPr lang="fr-FR" sz="1000" dirty="0">
                  <a:solidFill>
                    <a:srgbClr val="4C4C68"/>
                  </a:solidFill>
                  <a:latin typeface="Roboto"/>
                  <a:ea typeface="MS Mincho" panose="02020609040205080304" pitchFamily="49" charset="-128"/>
                  <a:cs typeface="Times New Roman" panose="02020603050405020304" pitchFamily="18" charset="0"/>
                </a:rPr>
                <a:t>Il s’agit du premier outil analytique qui permet de mimer in vitro, les contraintes d’un bioprocédé avec sa géométrie et ses paramètres de culture, en prenant en compte le type cellulaire, pour établir un profil de résistance mécanique. Ce profil est reproductible pour un état physiologique donné du type cellulaire, et caractéristique d’un lot cellulaire. </a:t>
              </a:r>
            </a:p>
            <a:p>
              <a:pPr algn="just">
                <a:lnSpc>
                  <a:spcPct val="120000"/>
                </a:lnSpc>
              </a:pPr>
              <a:r>
                <a:rPr lang="fr-FR" sz="1000" dirty="0">
                  <a:solidFill>
                    <a:srgbClr val="4C4C68"/>
                  </a:solidFill>
                  <a:latin typeface="Roboto"/>
                  <a:ea typeface="MS Mincho" panose="02020609040205080304" pitchFamily="49" charset="-128"/>
                  <a:cs typeface="Times New Roman" panose="02020603050405020304" pitchFamily="18" charset="0"/>
                </a:rPr>
                <a:t>L’apport de l’analyse des déformations cellulaires induites par les contraintes hydrodynamiques en utilisant l’intelligence artificielle et la microscopie en champ clair, permet une acquisition et un traitement de l’image en temps réel, sans intervention humaine, et sans marquage préalable des cellules</a:t>
              </a:r>
              <a:endParaRPr lang="fr-FR" sz="1000" dirty="0">
                <a:solidFill>
                  <a:schemeClr val="tx2"/>
                </a:solidFill>
                <a:latin typeface="Roboto"/>
                <a:ea typeface="MS Mincho" panose="02020609040205080304" pitchFamily="49" charset="-128"/>
                <a:cs typeface="Times New Roman" panose="02020603050405020304" pitchFamily="18" charset="0"/>
              </a:endParaRPr>
            </a:p>
          </p:txBody>
        </p:sp>
      </p:grpSp>
      <p:grpSp>
        <p:nvGrpSpPr>
          <p:cNvPr id="36" name="Groupe 35"/>
          <p:cNvGrpSpPr/>
          <p:nvPr/>
        </p:nvGrpSpPr>
        <p:grpSpPr>
          <a:xfrm>
            <a:off x="3260192" y="7106497"/>
            <a:ext cx="3815873" cy="1157650"/>
            <a:chOff x="3261202" y="6322782"/>
            <a:chExt cx="3815873" cy="1157650"/>
          </a:xfrm>
        </p:grpSpPr>
        <p:grpSp>
          <p:nvGrpSpPr>
            <p:cNvPr id="6" name="Groupe 5"/>
            <p:cNvGrpSpPr/>
            <p:nvPr/>
          </p:nvGrpSpPr>
          <p:grpSpPr>
            <a:xfrm>
              <a:off x="3261202" y="6322782"/>
              <a:ext cx="3222513" cy="316329"/>
              <a:chOff x="3157968" y="1794149"/>
              <a:chExt cx="3222513" cy="316329"/>
            </a:xfrm>
          </p:grpSpPr>
          <p:sp>
            <p:nvSpPr>
              <p:cNvPr id="7" name="ZoneTexte 6"/>
              <p:cNvSpPr txBox="1"/>
              <p:nvPr/>
            </p:nvSpPr>
            <p:spPr>
              <a:xfrm>
                <a:off x="3157968" y="1794149"/>
                <a:ext cx="3222513" cy="307777"/>
              </a:xfrm>
              <a:prstGeom prst="rect">
                <a:avLst/>
              </a:prstGeom>
              <a:noFill/>
            </p:spPr>
            <p:txBody>
              <a:bodyPr wrap="square" rtlCol="0">
                <a:spAutoFit/>
              </a:bodyPr>
              <a:lstStyle/>
              <a:p>
                <a:r>
                  <a:rPr lang="fr-FR" sz="1400" b="1" dirty="0">
                    <a:solidFill>
                      <a:srgbClr val="EB6408"/>
                    </a:solidFill>
                    <a:latin typeface="Roboto" pitchFamily="2" charset="0"/>
                    <a:ea typeface="Roboto" pitchFamily="2" charset="0"/>
                  </a:rPr>
                  <a:t>STADE DE DÉVELOPPEMENT</a:t>
                </a:r>
              </a:p>
            </p:txBody>
          </p:sp>
          <p:cxnSp>
            <p:nvCxnSpPr>
              <p:cNvPr id="8" name="Connecteur droit 7"/>
              <p:cNvCxnSpPr/>
              <p:nvPr/>
            </p:nvCxnSpPr>
            <p:spPr>
              <a:xfrm>
                <a:off x="3261202" y="2110478"/>
                <a:ext cx="2268254" cy="0"/>
              </a:xfrm>
              <a:prstGeom prst="line">
                <a:avLst/>
              </a:prstGeom>
              <a:ln>
                <a:solidFill>
                  <a:srgbClr val="EB6408"/>
                </a:solidFill>
              </a:ln>
            </p:spPr>
            <p:style>
              <a:lnRef idx="1">
                <a:schemeClr val="dk1"/>
              </a:lnRef>
              <a:fillRef idx="0">
                <a:schemeClr val="dk1"/>
              </a:fillRef>
              <a:effectRef idx="0">
                <a:schemeClr val="dk1"/>
              </a:effectRef>
              <a:fontRef idx="minor">
                <a:schemeClr val="tx1"/>
              </a:fontRef>
            </p:style>
          </p:cxnSp>
        </p:grpSp>
        <p:sp>
          <p:nvSpPr>
            <p:cNvPr id="9" name="ZoneTexte 8"/>
            <p:cNvSpPr txBox="1"/>
            <p:nvPr/>
          </p:nvSpPr>
          <p:spPr>
            <a:xfrm>
              <a:off x="3261202" y="6663542"/>
              <a:ext cx="3815873" cy="816890"/>
            </a:xfrm>
            <a:prstGeom prst="rect">
              <a:avLst/>
            </a:prstGeom>
            <a:noFill/>
          </p:spPr>
          <p:txBody>
            <a:bodyPr wrap="square" rtlCol="0">
              <a:spAutoFit/>
            </a:bodyPr>
            <a:lstStyle/>
            <a:p>
              <a:pPr marL="171450" indent="-171450" algn="just">
                <a:lnSpc>
                  <a:spcPct val="120000"/>
                </a:lnSpc>
                <a:buClr>
                  <a:srgbClr val="EB6408"/>
                </a:buClr>
                <a:buFont typeface="Wingdings" panose="05000000000000000000" pitchFamily="2" charset="2"/>
                <a:buChar char="§"/>
              </a:pPr>
              <a:r>
                <a:rPr lang="fr-FR" sz="1000" dirty="0">
                  <a:solidFill>
                    <a:schemeClr val="tx2"/>
                  </a:solidFill>
                  <a:latin typeface="Roboto"/>
                </a:rPr>
                <a:t>Mise au point d’un prototype semi-automatisé fonctionnel</a:t>
              </a:r>
            </a:p>
            <a:p>
              <a:pPr marL="171450" indent="-171450" algn="just">
                <a:lnSpc>
                  <a:spcPct val="120000"/>
                </a:lnSpc>
                <a:buClr>
                  <a:srgbClr val="EB6408"/>
                </a:buClr>
                <a:buFont typeface="Wingdings" panose="05000000000000000000" pitchFamily="2" charset="2"/>
                <a:buChar char="§"/>
              </a:pPr>
              <a:r>
                <a:rPr lang="fr-FR" sz="1000" dirty="0">
                  <a:solidFill>
                    <a:schemeClr val="tx2"/>
                  </a:solidFill>
                  <a:latin typeface="Roboto"/>
                </a:rPr>
                <a:t>Evaluation d’une quinzaine de types cellulaires </a:t>
              </a:r>
            </a:p>
            <a:p>
              <a:pPr marL="171450" indent="-171450" algn="just">
                <a:lnSpc>
                  <a:spcPct val="120000"/>
                </a:lnSpc>
                <a:buClr>
                  <a:srgbClr val="EB6408"/>
                </a:buClr>
                <a:buFont typeface="Wingdings" panose="05000000000000000000" pitchFamily="2" charset="2"/>
                <a:buChar char="§"/>
              </a:pPr>
              <a:r>
                <a:rPr lang="fr-FR" sz="1000" dirty="0">
                  <a:solidFill>
                    <a:schemeClr val="tx2"/>
                  </a:solidFill>
                  <a:latin typeface="Roboto"/>
                </a:rPr>
                <a:t>Validation de la reproductibilité avec une précision de l’ordre de 90%</a:t>
              </a:r>
            </a:p>
          </p:txBody>
        </p:sp>
      </p:grpSp>
      <p:grpSp>
        <p:nvGrpSpPr>
          <p:cNvPr id="40" name="Groupe 39"/>
          <p:cNvGrpSpPr/>
          <p:nvPr/>
        </p:nvGrpSpPr>
        <p:grpSpPr>
          <a:xfrm>
            <a:off x="3260192" y="8382492"/>
            <a:ext cx="3832957" cy="758811"/>
            <a:chOff x="3269478" y="7374827"/>
            <a:chExt cx="3832957" cy="758811"/>
          </a:xfrm>
        </p:grpSpPr>
        <p:grpSp>
          <p:nvGrpSpPr>
            <p:cNvPr id="10" name="Groupe 9"/>
            <p:cNvGrpSpPr/>
            <p:nvPr/>
          </p:nvGrpSpPr>
          <p:grpSpPr>
            <a:xfrm>
              <a:off x="3269478" y="7374827"/>
              <a:ext cx="3222513" cy="307777"/>
              <a:chOff x="3149866" y="1823334"/>
              <a:chExt cx="3222513" cy="307777"/>
            </a:xfrm>
          </p:grpSpPr>
          <p:sp>
            <p:nvSpPr>
              <p:cNvPr id="11" name="ZoneTexte 10"/>
              <p:cNvSpPr txBox="1"/>
              <p:nvPr/>
            </p:nvSpPr>
            <p:spPr>
              <a:xfrm>
                <a:off x="3149866" y="1823334"/>
                <a:ext cx="3222513" cy="307777"/>
              </a:xfrm>
              <a:prstGeom prst="rect">
                <a:avLst/>
              </a:prstGeom>
              <a:noFill/>
            </p:spPr>
            <p:txBody>
              <a:bodyPr wrap="square" rtlCol="0">
                <a:spAutoFit/>
              </a:bodyPr>
              <a:lstStyle/>
              <a:p>
                <a:r>
                  <a:rPr lang="fr-FR" sz="1400" b="1" dirty="0">
                    <a:solidFill>
                      <a:srgbClr val="EB6408"/>
                    </a:solidFill>
                    <a:latin typeface="Roboto" pitchFamily="2" charset="0"/>
                    <a:ea typeface="Roboto" pitchFamily="2" charset="0"/>
                  </a:rPr>
                  <a:t>TYPE DE PARTENARIAT</a:t>
                </a:r>
              </a:p>
            </p:txBody>
          </p:sp>
          <p:cxnSp>
            <p:nvCxnSpPr>
              <p:cNvPr id="12" name="Connecteur droit 11"/>
              <p:cNvCxnSpPr/>
              <p:nvPr/>
            </p:nvCxnSpPr>
            <p:spPr>
              <a:xfrm>
                <a:off x="3261202" y="2110478"/>
                <a:ext cx="1800784" cy="0"/>
              </a:xfrm>
              <a:prstGeom prst="line">
                <a:avLst/>
              </a:prstGeom>
              <a:ln>
                <a:solidFill>
                  <a:srgbClr val="EB6408"/>
                </a:solidFill>
              </a:ln>
            </p:spPr>
            <p:style>
              <a:lnRef idx="1">
                <a:schemeClr val="dk1"/>
              </a:lnRef>
              <a:fillRef idx="0">
                <a:schemeClr val="dk1"/>
              </a:fillRef>
              <a:effectRef idx="0">
                <a:schemeClr val="dk1"/>
              </a:effectRef>
              <a:fontRef idx="minor">
                <a:schemeClr val="tx1"/>
              </a:fontRef>
            </p:style>
          </p:cxnSp>
        </p:grpSp>
        <p:sp>
          <p:nvSpPr>
            <p:cNvPr id="13" name="ZoneTexte 12"/>
            <p:cNvSpPr txBox="1"/>
            <p:nvPr/>
          </p:nvSpPr>
          <p:spPr>
            <a:xfrm>
              <a:off x="3286562" y="7688964"/>
              <a:ext cx="3815873" cy="444674"/>
            </a:xfrm>
            <a:prstGeom prst="rect">
              <a:avLst/>
            </a:prstGeom>
            <a:noFill/>
          </p:spPr>
          <p:txBody>
            <a:bodyPr wrap="square" rtlCol="0">
              <a:spAutoFit/>
            </a:bodyPr>
            <a:lstStyle/>
            <a:p>
              <a:pPr algn="just">
                <a:lnSpc>
                  <a:spcPct val="120000"/>
                </a:lnSpc>
                <a:buClr>
                  <a:srgbClr val="4C4C68"/>
                </a:buClr>
              </a:pPr>
              <a:r>
                <a:rPr lang="fr-FR" sz="1000" dirty="0">
                  <a:solidFill>
                    <a:schemeClr val="tx2"/>
                  </a:solidFill>
                  <a:latin typeface="Roboto"/>
                </a:rPr>
                <a:t>PULSALYS recherche un industriel souhaitant mettre ce produit</a:t>
              </a:r>
            </a:p>
            <a:p>
              <a:pPr algn="just">
                <a:lnSpc>
                  <a:spcPct val="120000"/>
                </a:lnSpc>
                <a:buClr>
                  <a:srgbClr val="4C4C68"/>
                </a:buClr>
              </a:pPr>
              <a:r>
                <a:rPr lang="fr-FR" sz="1000" dirty="0">
                  <a:solidFill>
                    <a:schemeClr val="tx2"/>
                  </a:solidFill>
                  <a:latin typeface="Roboto"/>
                </a:rPr>
                <a:t>sur le marché.</a:t>
              </a:r>
            </a:p>
          </p:txBody>
        </p:sp>
      </p:grpSp>
      <p:grpSp>
        <p:nvGrpSpPr>
          <p:cNvPr id="15" name="Groupe 14"/>
          <p:cNvGrpSpPr/>
          <p:nvPr/>
        </p:nvGrpSpPr>
        <p:grpSpPr>
          <a:xfrm>
            <a:off x="212723" y="2743244"/>
            <a:ext cx="2583131" cy="1167640"/>
            <a:chOff x="242217" y="2291888"/>
            <a:chExt cx="2583131" cy="1167640"/>
          </a:xfrm>
        </p:grpSpPr>
        <p:grpSp>
          <p:nvGrpSpPr>
            <p:cNvPr id="16" name="Groupe 15"/>
            <p:cNvGrpSpPr/>
            <p:nvPr/>
          </p:nvGrpSpPr>
          <p:grpSpPr>
            <a:xfrm>
              <a:off x="243164" y="2317785"/>
              <a:ext cx="2582184" cy="1141743"/>
              <a:chOff x="243164" y="2317785"/>
              <a:chExt cx="2582184" cy="1141743"/>
            </a:xfrm>
          </p:grpSpPr>
          <p:sp>
            <p:nvSpPr>
              <p:cNvPr id="18" name="ZoneTexte 17"/>
              <p:cNvSpPr txBox="1"/>
              <p:nvPr/>
            </p:nvSpPr>
            <p:spPr>
              <a:xfrm>
                <a:off x="744103" y="2342492"/>
                <a:ext cx="1681904" cy="307777"/>
              </a:xfrm>
              <a:prstGeom prst="rect">
                <a:avLst/>
              </a:prstGeom>
              <a:noFill/>
            </p:spPr>
            <p:txBody>
              <a:bodyPr wrap="square" rtlCol="0">
                <a:spAutoFit/>
              </a:bodyPr>
              <a:lstStyle/>
              <a:p>
                <a:r>
                  <a:rPr lang="fr-FR" sz="1400" b="1" dirty="0">
                    <a:solidFill>
                      <a:srgbClr val="4C4C68"/>
                    </a:solidFill>
                    <a:latin typeface="Roboto" pitchFamily="2" charset="0"/>
                    <a:ea typeface="Roboto" pitchFamily="2" charset="0"/>
                  </a:rPr>
                  <a:t>APPLICATIONS</a:t>
                </a:r>
              </a:p>
            </p:txBody>
          </p:sp>
          <p:sp>
            <p:nvSpPr>
              <p:cNvPr id="19" name="Rectangle 18"/>
              <p:cNvSpPr/>
              <p:nvPr/>
            </p:nvSpPr>
            <p:spPr>
              <a:xfrm>
                <a:off x="243164" y="2827304"/>
                <a:ext cx="2582184" cy="632224"/>
              </a:xfrm>
              <a:prstGeom prst="rect">
                <a:avLst/>
              </a:prstGeom>
            </p:spPr>
            <p:txBody>
              <a:bodyPr wrap="square">
                <a:spAutoFit/>
              </a:bodyPr>
              <a:lstStyle/>
              <a:p>
                <a:pPr marL="171450" indent="-171450">
                  <a:lnSpc>
                    <a:spcPct val="120000"/>
                  </a:lnSpc>
                  <a:spcAft>
                    <a:spcPts val="600"/>
                  </a:spcAft>
                  <a:buClr>
                    <a:srgbClr val="4C4C68"/>
                  </a:buClr>
                  <a:buFont typeface="Wingdings" panose="05000000000000000000" pitchFamily="2" charset="2"/>
                  <a:buChar char="§"/>
                </a:pPr>
                <a:r>
                  <a:rPr lang="fr-FR" sz="1000" dirty="0" err="1">
                    <a:solidFill>
                      <a:srgbClr val="4C4C68"/>
                    </a:solidFill>
                    <a:latin typeface="Roboto"/>
                  </a:rPr>
                  <a:t>Bioimpression</a:t>
                </a:r>
                <a:r>
                  <a:rPr lang="fr-FR" sz="1000" dirty="0">
                    <a:solidFill>
                      <a:srgbClr val="4C4C68"/>
                    </a:solidFill>
                    <a:latin typeface="Roboto"/>
                  </a:rPr>
                  <a:t> : cartographie en 3 dimensions la viabilité des cellules d’intérêt</a:t>
                </a:r>
              </a:p>
            </p:txBody>
          </p:sp>
          <p:cxnSp>
            <p:nvCxnSpPr>
              <p:cNvPr id="20" name="Connecteur droit 19"/>
              <p:cNvCxnSpPr/>
              <p:nvPr/>
            </p:nvCxnSpPr>
            <p:spPr>
              <a:xfrm>
                <a:off x="844713" y="2675896"/>
                <a:ext cx="1224000" cy="0"/>
              </a:xfrm>
              <a:prstGeom prst="line">
                <a:avLst/>
              </a:prstGeom>
              <a:ln>
                <a:solidFill>
                  <a:srgbClr val="4C4C68"/>
                </a:solidFill>
              </a:ln>
            </p:spPr>
            <p:style>
              <a:lnRef idx="3">
                <a:schemeClr val="dk1"/>
              </a:lnRef>
              <a:fillRef idx="0">
                <a:schemeClr val="dk1"/>
              </a:fillRef>
              <a:effectRef idx="2">
                <a:schemeClr val="dk1"/>
              </a:effectRef>
              <a:fontRef idx="minor">
                <a:schemeClr val="tx1"/>
              </a:fontRef>
            </p:style>
          </p:cxnSp>
          <p:grpSp>
            <p:nvGrpSpPr>
              <p:cNvPr id="21" name="Groupe 20"/>
              <p:cNvGrpSpPr/>
              <p:nvPr/>
            </p:nvGrpSpPr>
            <p:grpSpPr>
              <a:xfrm>
                <a:off x="268519" y="2317785"/>
                <a:ext cx="430316" cy="430316"/>
                <a:chOff x="267357" y="5777098"/>
                <a:chExt cx="603064" cy="603064"/>
              </a:xfrm>
            </p:grpSpPr>
            <p:sp>
              <p:nvSpPr>
                <p:cNvPr id="22" name="Ellipse 21"/>
                <p:cNvSpPr/>
                <p:nvPr/>
              </p:nvSpPr>
              <p:spPr>
                <a:xfrm>
                  <a:off x="267357" y="5777098"/>
                  <a:ext cx="603064" cy="603064"/>
                </a:xfrm>
                <a:prstGeom prst="ellipse">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23" name="Image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644" y="5891717"/>
                  <a:ext cx="335598" cy="368380"/>
                </a:xfrm>
                <a:prstGeom prst="rect">
                  <a:avLst/>
                </a:prstGeom>
              </p:spPr>
            </p:pic>
          </p:grpSp>
        </p:grpSp>
        <p:sp>
          <p:nvSpPr>
            <p:cNvPr id="17" name="Ellipse 16"/>
            <p:cNvSpPr/>
            <p:nvPr/>
          </p:nvSpPr>
          <p:spPr>
            <a:xfrm>
              <a:off x="242217" y="2291888"/>
              <a:ext cx="478944" cy="478944"/>
            </a:xfrm>
            <a:prstGeom prst="ellipse">
              <a:avLst/>
            </a:prstGeom>
            <a:noFill/>
            <a:ln w="3175">
              <a:solidFill>
                <a:srgbClr val="4C4C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grpSp>
        <p:nvGrpSpPr>
          <p:cNvPr id="24" name="Groupe 23"/>
          <p:cNvGrpSpPr/>
          <p:nvPr/>
        </p:nvGrpSpPr>
        <p:grpSpPr>
          <a:xfrm>
            <a:off x="215713" y="4222924"/>
            <a:ext cx="2580140" cy="1970338"/>
            <a:chOff x="242217" y="4143115"/>
            <a:chExt cx="2580140" cy="1970338"/>
          </a:xfrm>
        </p:grpSpPr>
        <p:grpSp>
          <p:nvGrpSpPr>
            <p:cNvPr id="25" name="Groupe 24"/>
            <p:cNvGrpSpPr/>
            <p:nvPr/>
          </p:nvGrpSpPr>
          <p:grpSpPr>
            <a:xfrm>
              <a:off x="246479" y="4169425"/>
              <a:ext cx="2575878" cy="1944028"/>
              <a:chOff x="246479" y="4164662"/>
              <a:chExt cx="2575878" cy="1944028"/>
            </a:xfrm>
          </p:grpSpPr>
          <p:sp>
            <p:nvSpPr>
              <p:cNvPr id="27" name="Rectangle 26"/>
              <p:cNvSpPr/>
              <p:nvPr/>
            </p:nvSpPr>
            <p:spPr>
              <a:xfrm>
                <a:off x="246479" y="4768580"/>
                <a:ext cx="2575878" cy="1340110"/>
              </a:xfrm>
              <a:prstGeom prst="rect">
                <a:avLst/>
              </a:prstGeom>
            </p:spPr>
            <p:txBody>
              <a:bodyPr wrap="square">
                <a:spAutoFit/>
              </a:bodyPr>
              <a:lstStyle/>
              <a:p>
                <a:pPr marL="171450" indent="-171450">
                  <a:lnSpc>
                    <a:spcPct val="120000"/>
                  </a:lnSpc>
                  <a:spcAft>
                    <a:spcPts val="600"/>
                  </a:spcAft>
                  <a:buClr>
                    <a:srgbClr val="4C4C68"/>
                  </a:buClr>
                  <a:buFont typeface="Wingdings" panose="05000000000000000000" pitchFamily="2" charset="2"/>
                  <a:buChar char="§"/>
                </a:pPr>
                <a:r>
                  <a:rPr lang="fr-FR" sz="1000" dirty="0">
                    <a:solidFill>
                      <a:schemeClr val="tx2"/>
                    </a:solidFill>
                    <a:latin typeface="Roboto"/>
                  </a:rPr>
                  <a:t>Industriels de la </a:t>
                </a:r>
                <a:r>
                  <a:rPr lang="fr-FR" sz="1000" dirty="0" err="1">
                    <a:solidFill>
                      <a:schemeClr val="tx2"/>
                    </a:solidFill>
                    <a:latin typeface="Roboto"/>
                  </a:rPr>
                  <a:t>bioimpression</a:t>
                </a:r>
                <a:r>
                  <a:rPr lang="fr-FR" sz="1000" dirty="0">
                    <a:solidFill>
                      <a:schemeClr val="tx2"/>
                    </a:solidFill>
                    <a:latin typeface="Roboto"/>
                  </a:rPr>
                  <a:t> / Optimisation de procédés / Sélection cellulaire</a:t>
                </a:r>
              </a:p>
              <a:p>
                <a:pPr marL="171450" indent="-171450">
                  <a:lnSpc>
                    <a:spcPct val="120000"/>
                  </a:lnSpc>
                  <a:spcAft>
                    <a:spcPts val="600"/>
                  </a:spcAft>
                  <a:buClr>
                    <a:srgbClr val="4C4C68"/>
                  </a:buClr>
                  <a:buFont typeface="Wingdings" panose="05000000000000000000" pitchFamily="2" charset="2"/>
                  <a:buChar char="§"/>
                </a:pPr>
                <a:r>
                  <a:rPr lang="fr-FR" sz="1000" dirty="0">
                    <a:solidFill>
                      <a:schemeClr val="tx2"/>
                    </a:solidFill>
                    <a:latin typeface="Roboto"/>
                  </a:rPr>
                  <a:t>Equipementiers / Fabricants de </a:t>
                </a:r>
                <a:r>
                  <a:rPr lang="fr-FR" sz="1000" dirty="0" err="1">
                    <a:solidFill>
                      <a:schemeClr val="tx2"/>
                    </a:solidFill>
                    <a:latin typeface="Roboto"/>
                  </a:rPr>
                  <a:t>bioimprimantes</a:t>
                </a:r>
                <a:r>
                  <a:rPr lang="fr-FR" sz="1000" dirty="0">
                    <a:solidFill>
                      <a:schemeClr val="tx2"/>
                    </a:solidFill>
                    <a:latin typeface="Roboto"/>
                  </a:rPr>
                  <a:t> </a:t>
                </a:r>
              </a:p>
              <a:p>
                <a:pPr marL="171450" indent="-171450">
                  <a:lnSpc>
                    <a:spcPct val="120000"/>
                  </a:lnSpc>
                  <a:spcAft>
                    <a:spcPts val="600"/>
                  </a:spcAft>
                  <a:buClr>
                    <a:srgbClr val="4C4C68"/>
                  </a:buClr>
                  <a:buFont typeface="Wingdings" panose="05000000000000000000" pitchFamily="2" charset="2"/>
                  <a:buChar char="§"/>
                </a:pPr>
                <a:endParaRPr lang="fr-FR" sz="1000" dirty="0">
                  <a:solidFill>
                    <a:schemeClr val="tx2"/>
                  </a:solidFill>
                  <a:latin typeface="Roboto"/>
                </a:endParaRPr>
              </a:p>
            </p:txBody>
          </p:sp>
          <p:grpSp>
            <p:nvGrpSpPr>
              <p:cNvPr id="28" name="Groupe 27"/>
              <p:cNvGrpSpPr/>
              <p:nvPr/>
            </p:nvGrpSpPr>
            <p:grpSpPr>
              <a:xfrm>
                <a:off x="268519" y="4164662"/>
                <a:ext cx="2341146" cy="430316"/>
                <a:chOff x="268519" y="4087388"/>
                <a:chExt cx="2341146" cy="430316"/>
              </a:xfrm>
            </p:grpSpPr>
            <p:sp>
              <p:nvSpPr>
                <p:cNvPr id="29" name="ZoneTexte 28"/>
                <p:cNvSpPr txBox="1"/>
                <p:nvPr/>
              </p:nvSpPr>
              <p:spPr>
                <a:xfrm>
                  <a:off x="739842" y="4165985"/>
                  <a:ext cx="1869823" cy="307777"/>
                </a:xfrm>
                <a:prstGeom prst="rect">
                  <a:avLst/>
                </a:prstGeom>
                <a:noFill/>
              </p:spPr>
              <p:txBody>
                <a:bodyPr wrap="square" rtlCol="0">
                  <a:spAutoFit/>
                </a:bodyPr>
                <a:lstStyle/>
                <a:p>
                  <a:r>
                    <a:rPr lang="fr-FR" sz="1400" b="1" dirty="0">
                      <a:solidFill>
                        <a:srgbClr val="4C4C68"/>
                      </a:solidFill>
                      <a:latin typeface="Roboto" pitchFamily="2" charset="0"/>
                      <a:ea typeface="Roboto" pitchFamily="2" charset="0"/>
                    </a:rPr>
                    <a:t>MARCHÉS CIBLES</a:t>
                  </a:r>
                </a:p>
              </p:txBody>
            </p:sp>
            <p:cxnSp>
              <p:nvCxnSpPr>
                <p:cNvPr id="30" name="Connecteur droit 29"/>
                <p:cNvCxnSpPr/>
                <p:nvPr/>
              </p:nvCxnSpPr>
              <p:spPr>
                <a:xfrm>
                  <a:off x="844251" y="4512978"/>
                  <a:ext cx="1476000" cy="0"/>
                </a:xfrm>
                <a:prstGeom prst="line">
                  <a:avLst/>
                </a:prstGeom>
                <a:ln>
                  <a:solidFill>
                    <a:srgbClr val="4C4C68"/>
                  </a:solidFill>
                </a:ln>
              </p:spPr>
              <p:style>
                <a:lnRef idx="3">
                  <a:schemeClr val="dk1"/>
                </a:lnRef>
                <a:fillRef idx="0">
                  <a:schemeClr val="dk1"/>
                </a:fillRef>
                <a:effectRef idx="2">
                  <a:schemeClr val="dk1"/>
                </a:effectRef>
                <a:fontRef idx="minor">
                  <a:schemeClr val="tx1"/>
                </a:fontRef>
              </p:style>
            </p:cxnSp>
            <p:grpSp>
              <p:nvGrpSpPr>
                <p:cNvPr id="31" name="Groupe 30"/>
                <p:cNvGrpSpPr/>
                <p:nvPr/>
              </p:nvGrpSpPr>
              <p:grpSpPr>
                <a:xfrm>
                  <a:off x="268519" y="4087388"/>
                  <a:ext cx="430316" cy="430316"/>
                  <a:chOff x="269233" y="4124953"/>
                  <a:chExt cx="603064" cy="603064"/>
                </a:xfrm>
              </p:grpSpPr>
              <p:sp>
                <p:nvSpPr>
                  <p:cNvPr id="32" name="Ellipse 31"/>
                  <p:cNvSpPr/>
                  <p:nvPr/>
                </p:nvSpPr>
                <p:spPr>
                  <a:xfrm>
                    <a:off x="269233" y="4124953"/>
                    <a:ext cx="603064" cy="603064"/>
                  </a:xfrm>
                  <a:prstGeom prst="ellipse">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3" name="Image 3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0697" y="4206418"/>
                    <a:ext cx="358708" cy="396941"/>
                  </a:xfrm>
                  <a:prstGeom prst="rect">
                    <a:avLst/>
                  </a:prstGeom>
                </p:spPr>
              </p:pic>
            </p:grpSp>
          </p:grpSp>
        </p:grpSp>
        <p:sp>
          <p:nvSpPr>
            <p:cNvPr id="26" name="Ellipse 25"/>
            <p:cNvSpPr/>
            <p:nvPr/>
          </p:nvSpPr>
          <p:spPr>
            <a:xfrm>
              <a:off x="242217" y="4143115"/>
              <a:ext cx="478944" cy="478944"/>
            </a:xfrm>
            <a:prstGeom prst="ellipse">
              <a:avLst/>
            </a:prstGeom>
            <a:noFill/>
            <a:ln w="3175">
              <a:solidFill>
                <a:srgbClr val="4C4C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sp>
        <p:nvSpPr>
          <p:cNvPr id="37" name="Flèche : pentagone 36"/>
          <p:cNvSpPr/>
          <p:nvPr/>
        </p:nvSpPr>
        <p:spPr>
          <a:xfrm>
            <a:off x="-14963" y="9688846"/>
            <a:ext cx="2598125" cy="880085"/>
          </a:xfrm>
          <a:prstGeom prst="homePlate">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ZoneTexte 37"/>
          <p:cNvSpPr txBox="1"/>
          <p:nvPr/>
        </p:nvSpPr>
        <p:spPr>
          <a:xfrm>
            <a:off x="118390" y="9963965"/>
            <a:ext cx="2106200" cy="553998"/>
          </a:xfrm>
          <a:prstGeom prst="rect">
            <a:avLst/>
          </a:prstGeom>
          <a:noFill/>
          <a:ln>
            <a:noFill/>
          </a:ln>
        </p:spPr>
        <p:txBody>
          <a:bodyPr wrap="square" rtlCol="0">
            <a:spAutoFit/>
          </a:bodyPr>
          <a:lstStyle/>
          <a:p>
            <a:r>
              <a:rPr lang="fr-FR" sz="1000" b="1" dirty="0">
                <a:solidFill>
                  <a:schemeClr val="bg1"/>
                </a:solidFill>
                <a:latin typeface="Roboto" pitchFamily="2" charset="0"/>
                <a:ea typeface="Roboto" pitchFamily="2" charset="0"/>
              </a:rPr>
              <a:t>Vincent LEROUX</a:t>
            </a:r>
          </a:p>
          <a:p>
            <a:r>
              <a:rPr lang="fr-FR" sz="1000" dirty="0">
                <a:solidFill>
                  <a:schemeClr val="bg1"/>
                </a:solidFill>
                <a:latin typeface="Roboto" pitchFamily="2" charset="0"/>
                <a:ea typeface="Roboto" pitchFamily="2" charset="0"/>
              </a:rPr>
              <a:t>+33(0)4 81 65 71 71</a:t>
            </a:r>
          </a:p>
          <a:p>
            <a:r>
              <a:rPr lang="fr-FR" sz="1000" dirty="0">
                <a:solidFill>
                  <a:schemeClr val="bg1"/>
                </a:solidFill>
                <a:latin typeface="Roboto" pitchFamily="2" charset="0"/>
                <a:ea typeface="Roboto" pitchFamily="2" charset="0"/>
              </a:rPr>
              <a:t>Vincent.leroux@pulsalys.fr</a:t>
            </a:r>
          </a:p>
        </p:txBody>
      </p:sp>
      <p:sp>
        <p:nvSpPr>
          <p:cNvPr id="39" name="ZoneTexte 38"/>
          <p:cNvSpPr txBox="1"/>
          <p:nvPr/>
        </p:nvSpPr>
        <p:spPr>
          <a:xfrm>
            <a:off x="118390" y="9744266"/>
            <a:ext cx="1878101" cy="307777"/>
          </a:xfrm>
          <a:prstGeom prst="rect">
            <a:avLst/>
          </a:prstGeom>
          <a:noFill/>
          <a:ln>
            <a:noFill/>
          </a:ln>
        </p:spPr>
        <p:txBody>
          <a:bodyPr wrap="square" rtlCol="0">
            <a:spAutoFit/>
          </a:bodyPr>
          <a:lstStyle/>
          <a:p>
            <a:r>
              <a:rPr lang="fr-FR" sz="1400" b="1" dirty="0">
                <a:solidFill>
                  <a:schemeClr val="bg1"/>
                </a:solidFill>
                <a:latin typeface="Roboto" pitchFamily="2" charset="0"/>
                <a:ea typeface="Roboto" pitchFamily="2" charset="0"/>
              </a:rPr>
              <a:t>CONTACTEZ-NOUS</a:t>
            </a:r>
          </a:p>
        </p:txBody>
      </p:sp>
      <p:grpSp>
        <p:nvGrpSpPr>
          <p:cNvPr id="61" name="Groupe 60"/>
          <p:cNvGrpSpPr/>
          <p:nvPr/>
        </p:nvGrpSpPr>
        <p:grpSpPr>
          <a:xfrm>
            <a:off x="41404" y="6233001"/>
            <a:ext cx="2555111" cy="686648"/>
            <a:chOff x="-15929" y="5704156"/>
            <a:chExt cx="2555111" cy="672484"/>
          </a:xfrm>
        </p:grpSpPr>
        <p:sp>
          <p:nvSpPr>
            <p:cNvPr id="62" name="Flèche : pentagone 61"/>
            <p:cNvSpPr/>
            <p:nvPr/>
          </p:nvSpPr>
          <p:spPr>
            <a:xfrm>
              <a:off x="-15929" y="5704156"/>
              <a:ext cx="2555111" cy="672484"/>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3" name="Rectangle 62"/>
            <p:cNvSpPr/>
            <p:nvPr/>
          </p:nvSpPr>
          <p:spPr>
            <a:xfrm>
              <a:off x="105102" y="5750472"/>
              <a:ext cx="2335695" cy="261610"/>
            </a:xfrm>
            <a:prstGeom prst="rect">
              <a:avLst/>
            </a:prstGeom>
          </p:spPr>
          <p:txBody>
            <a:bodyPr wrap="square">
              <a:spAutoFit/>
            </a:bodyPr>
            <a:lstStyle/>
            <a:p>
              <a:r>
                <a:rPr lang="fr-FR" sz="1100" b="1" dirty="0" err="1">
                  <a:solidFill>
                    <a:schemeClr val="bg1"/>
                  </a:solidFill>
                  <a:latin typeface="Roboto" pitchFamily="2" charset="0"/>
                  <a:ea typeface="Roboto" pitchFamily="2" charset="0"/>
                </a:rPr>
                <a:t>Technology</a:t>
              </a:r>
              <a:r>
                <a:rPr lang="fr-FR" sz="1100" b="1" dirty="0">
                  <a:solidFill>
                    <a:schemeClr val="bg1"/>
                  </a:solidFill>
                  <a:latin typeface="Roboto" pitchFamily="2" charset="0"/>
                  <a:ea typeface="Roboto" pitchFamily="2" charset="0"/>
                </a:rPr>
                <a:t> </a:t>
              </a:r>
              <a:r>
                <a:rPr lang="fr-FR" sz="1100" b="1" dirty="0" err="1">
                  <a:solidFill>
                    <a:schemeClr val="bg1"/>
                  </a:solidFill>
                  <a:latin typeface="Roboto" pitchFamily="2" charset="0"/>
                  <a:ea typeface="Roboto" pitchFamily="2" charset="0"/>
                </a:rPr>
                <a:t>readiness</a:t>
              </a:r>
              <a:r>
                <a:rPr lang="fr-FR" sz="1100" b="1" dirty="0">
                  <a:solidFill>
                    <a:schemeClr val="bg1"/>
                  </a:solidFill>
                  <a:latin typeface="Roboto" pitchFamily="2" charset="0"/>
                  <a:ea typeface="Roboto" pitchFamily="2" charset="0"/>
                </a:rPr>
                <a:t> </a:t>
              </a:r>
              <a:r>
                <a:rPr lang="fr-FR" sz="1100" b="1" dirty="0" err="1">
                  <a:solidFill>
                    <a:schemeClr val="bg1"/>
                  </a:solidFill>
                  <a:latin typeface="Roboto" pitchFamily="2" charset="0"/>
                  <a:ea typeface="Roboto" pitchFamily="2" charset="0"/>
                </a:rPr>
                <a:t>level</a:t>
              </a:r>
              <a:endParaRPr lang="fr-FR" sz="1100" b="1" dirty="0">
                <a:solidFill>
                  <a:schemeClr val="bg1"/>
                </a:solidFill>
                <a:latin typeface="Roboto" pitchFamily="2" charset="0"/>
                <a:ea typeface="Roboto" pitchFamily="2" charset="0"/>
              </a:endParaRPr>
            </a:p>
          </p:txBody>
        </p:sp>
        <p:sp>
          <p:nvSpPr>
            <p:cNvPr id="65" name="Rectangle 64"/>
            <p:cNvSpPr/>
            <p:nvPr/>
          </p:nvSpPr>
          <p:spPr>
            <a:xfrm>
              <a:off x="103550" y="6043826"/>
              <a:ext cx="1789272" cy="256214"/>
            </a:xfrm>
            <a:prstGeom prst="rect">
              <a:avLst/>
            </a:prstGeom>
          </p:spPr>
          <p:txBody>
            <a:bodyPr wrap="none">
              <a:spAutoFit/>
            </a:bodyPr>
            <a:lstStyle/>
            <a:p>
              <a:r>
                <a:rPr lang="fr-FR" sz="1100" b="1" dirty="0">
                  <a:solidFill>
                    <a:schemeClr val="bg1"/>
                  </a:solidFill>
                  <a:latin typeface="Roboto" pitchFamily="2" charset="0"/>
                  <a:ea typeface="Roboto" pitchFamily="2" charset="0"/>
                </a:rPr>
                <a:t>TRL 3         TRL 4 en 2026</a:t>
              </a:r>
            </a:p>
          </p:txBody>
        </p:sp>
        <p:pic>
          <p:nvPicPr>
            <p:cNvPr id="82" name="Image 81">
              <a:extLst>
                <a:ext uri="{FF2B5EF4-FFF2-40B4-BE49-F238E27FC236}">
                  <a16:creationId xmlns:a16="http://schemas.microsoft.com/office/drawing/2014/main" id="{8E2315DC-F4C1-4F57-89CB-F51C155F1F5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797" y="6111586"/>
              <a:ext cx="165341" cy="137125"/>
            </a:xfrm>
            <a:prstGeom prst="rect">
              <a:avLst/>
            </a:prstGeom>
            <a:ln>
              <a:noFill/>
            </a:ln>
          </p:spPr>
        </p:pic>
      </p:grpSp>
      <p:grpSp>
        <p:nvGrpSpPr>
          <p:cNvPr id="35" name="Groupe 34"/>
          <p:cNvGrpSpPr/>
          <p:nvPr/>
        </p:nvGrpSpPr>
        <p:grpSpPr>
          <a:xfrm>
            <a:off x="3260192" y="5442298"/>
            <a:ext cx="3828334" cy="1532717"/>
            <a:chOff x="3261202" y="4034321"/>
            <a:chExt cx="3828334" cy="1532717"/>
          </a:xfrm>
        </p:grpSpPr>
        <p:grpSp>
          <p:nvGrpSpPr>
            <p:cNvPr id="66" name="Groupe 65"/>
            <p:cNvGrpSpPr/>
            <p:nvPr/>
          </p:nvGrpSpPr>
          <p:grpSpPr>
            <a:xfrm>
              <a:off x="3261202" y="4034321"/>
              <a:ext cx="3222513" cy="322044"/>
              <a:chOff x="3261202" y="3379448"/>
              <a:chExt cx="3222513" cy="322044"/>
            </a:xfrm>
          </p:grpSpPr>
          <p:sp>
            <p:nvSpPr>
              <p:cNvPr id="67" name="ZoneTexte 66"/>
              <p:cNvSpPr txBox="1"/>
              <p:nvPr/>
            </p:nvSpPr>
            <p:spPr>
              <a:xfrm>
                <a:off x="3261202" y="3379448"/>
                <a:ext cx="3222513" cy="307777"/>
              </a:xfrm>
              <a:prstGeom prst="rect">
                <a:avLst/>
              </a:prstGeom>
              <a:noFill/>
            </p:spPr>
            <p:txBody>
              <a:bodyPr wrap="square" rtlCol="0">
                <a:spAutoFit/>
              </a:bodyPr>
              <a:lstStyle/>
              <a:p>
                <a:r>
                  <a:rPr lang="fr-FR" sz="1400" b="1" dirty="0">
                    <a:solidFill>
                      <a:srgbClr val="EB6408"/>
                    </a:solidFill>
                    <a:latin typeface="Roboto" pitchFamily="2" charset="0"/>
                    <a:ea typeface="Roboto" pitchFamily="2" charset="0"/>
                  </a:rPr>
                  <a:t>AVANTAGES COMPÉTITIFS</a:t>
                </a:r>
              </a:p>
            </p:txBody>
          </p:sp>
          <p:cxnSp>
            <p:nvCxnSpPr>
              <p:cNvPr id="68" name="Connecteur droit 67"/>
              <p:cNvCxnSpPr/>
              <p:nvPr/>
            </p:nvCxnSpPr>
            <p:spPr>
              <a:xfrm>
                <a:off x="3364436" y="3701492"/>
                <a:ext cx="2116624" cy="0"/>
              </a:xfrm>
              <a:prstGeom prst="line">
                <a:avLst/>
              </a:prstGeom>
              <a:ln>
                <a:solidFill>
                  <a:srgbClr val="EB6408"/>
                </a:solidFill>
              </a:ln>
            </p:spPr>
            <p:style>
              <a:lnRef idx="1">
                <a:schemeClr val="dk1"/>
              </a:lnRef>
              <a:fillRef idx="0">
                <a:schemeClr val="dk1"/>
              </a:fillRef>
              <a:effectRef idx="0">
                <a:schemeClr val="dk1"/>
              </a:effectRef>
              <a:fontRef idx="minor">
                <a:schemeClr val="tx1"/>
              </a:fontRef>
            </p:style>
          </p:cxnSp>
        </p:grpSp>
        <p:sp>
          <p:nvSpPr>
            <p:cNvPr id="69" name="ZoneTexte 68"/>
            <p:cNvSpPr txBox="1"/>
            <p:nvPr/>
          </p:nvSpPr>
          <p:spPr>
            <a:xfrm>
              <a:off x="3273663" y="4380816"/>
              <a:ext cx="3815873" cy="1186222"/>
            </a:xfrm>
            <a:prstGeom prst="rect">
              <a:avLst/>
            </a:prstGeom>
            <a:noFill/>
          </p:spPr>
          <p:txBody>
            <a:bodyPr wrap="square" rtlCol="0">
              <a:spAutoFit/>
            </a:bodyPr>
            <a:lstStyle/>
            <a:p>
              <a:pPr marL="171450" indent="-171450" algn="just">
                <a:lnSpc>
                  <a:spcPct val="120000"/>
                </a:lnSpc>
                <a:buClr>
                  <a:srgbClr val="EB6408"/>
                </a:buClr>
                <a:buFont typeface="Wingdings" panose="05000000000000000000" pitchFamily="2" charset="2"/>
                <a:buChar char="§"/>
              </a:pPr>
              <a:r>
                <a:rPr lang="fr-FR" sz="1000" dirty="0">
                  <a:solidFill>
                    <a:schemeClr val="tx2"/>
                  </a:solidFill>
                  <a:latin typeface="Roboto"/>
                </a:rPr>
                <a:t>Mesure de la viabilité cellule par cellule sans marquage</a:t>
              </a:r>
            </a:p>
            <a:p>
              <a:pPr marL="171450" indent="-171450" algn="just">
                <a:lnSpc>
                  <a:spcPct val="120000"/>
                </a:lnSpc>
                <a:buClr>
                  <a:srgbClr val="EB6408"/>
                </a:buClr>
                <a:buFont typeface="Wingdings" panose="05000000000000000000" pitchFamily="2" charset="2"/>
                <a:buChar char="§"/>
              </a:pPr>
              <a:r>
                <a:rPr lang="fr-FR" sz="1000" dirty="0">
                  <a:solidFill>
                    <a:schemeClr val="tx2"/>
                  </a:solidFill>
                  <a:latin typeface="Roboto"/>
                </a:rPr>
                <a:t>Reproduction de l’intégralité des types de contraintes fluidiques</a:t>
              </a:r>
            </a:p>
            <a:p>
              <a:pPr marL="171450" indent="-171450" algn="just">
                <a:lnSpc>
                  <a:spcPct val="120000"/>
                </a:lnSpc>
                <a:buClr>
                  <a:srgbClr val="EB6408"/>
                </a:buClr>
                <a:buFont typeface="Wingdings" panose="05000000000000000000" pitchFamily="2" charset="2"/>
                <a:buChar char="§"/>
              </a:pPr>
              <a:r>
                <a:rPr lang="fr-FR" sz="1000" dirty="0">
                  <a:solidFill>
                    <a:schemeClr val="tx2"/>
                  </a:solidFill>
                  <a:latin typeface="Roboto"/>
                </a:rPr>
                <a:t>Etablissement d’une carte d’identité cellulaire selon la résistance mécanique des cellules</a:t>
              </a:r>
            </a:p>
            <a:p>
              <a:pPr marL="171450" indent="-171450" algn="just">
                <a:lnSpc>
                  <a:spcPct val="120000"/>
                </a:lnSpc>
                <a:buClr>
                  <a:srgbClr val="EB6408"/>
                </a:buClr>
                <a:buFont typeface="Wingdings" panose="05000000000000000000" pitchFamily="2" charset="2"/>
                <a:buChar char="§"/>
              </a:pPr>
              <a:endParaRPr lang="fr-FR" sz="1000" dirty="0">
                <a:solidFill>
                  <a:schemeClr val="tx2"/>
                </a:solidFill>
                <a:latin typeface="Roboto"/>
              </a:endParaRPr>
            </a:p>
          </p:txBody>
        </p:sp>
      </p:grpSp>
      <p:grpSp>
        <p:nvGrpSpPr>
          <p:cNvPr id="14" name="Groupe 13"/>
          <p:cNvGrpSpPr/>
          <p:nvPr/>
        </p:nvGrpSpPr>
        <p:grpSpPr>
          <a:xfrm>
            <a:off x="207429" y="7056868"/>
            <a:ext cx="2645545" cy="905363"/>
            <a:chOff x="207429" y="7500685"/>
            <a:chExt cx="2645545" cy="905363"/>
          </a:xfrm>
        </p:grpSpPr>
        <p:grpSp>
          <p:nvGrpSpPr>
            <p:cNvPr id="51" name="Groupe 50"/>
            <p:cNvGrpSpPr/>
            <p:nvPr/>
          </p:nvGrpSpPr>
          <p:grpSpPr>
            <a:xfrm>
              <a:off x="207429" y="7500685"/>
              <a:ext cx="2645545" cy="893073"/>
              <a:chOff x="233933" y="7092464"/>
              <a:chExt cx="2645545" cy="893073"/>
            </a:xfrm>
          </p:grpSpPr>
          <p:cxnSp>
            <p:nvCxnSpPr>
              <p:cNvPr id="52" name="Connecteur droit 51"/>
              <p:cNvCxnSpPr/>
              <p:nvPr/>
            </p:nvCxnSpPr>
            <p:spPr>
              <a:xfrm>
                <a:off x="847094" y="7653760"/>
                <a:ext cx="1404000" cy="0"/>
              </a:xfrm>
              <a:prstGeom prst="line">
                <a:avLst/>
              </a:prstGeom>
              <a:ln>
                <a:solidFill>
                  <a:srgbClr val="4C4C68"/>
                </a:solidFill>
              </a:ln>
            </p:spPr>
            <p:style>
              <a:lnRef idx="3">
                <a:schemeClr val="dk1"/>
              </a:lnRef>
              <a:fillRef idx="0">
                <a:schemeClr val="dk1"/>
              </a:fillRef>
              <a:effectRef idx="2">
                <a:schemeClr val="dk1"/>
              </a:effectRef>
              <a:fontRef idx="minor">
                <a:schemeClr val="tx1"/>
              </a:fontRef>
            </p:style>
          </p:cxnSp>
          <p:grpSp>
            <p:nvGrpSpPr>
              <p:cNvPr id="53" name="Groupe 52"/>
              <p:cNvGrpSpPr/>
              <p:nvPr/>
            </p:nvGrpSpPr>
            <p:grpSpPr>
              <a:xfrm>
                <a:off x="233933" y="7092464"/>
                <a:ext cx="2645545" cy="893073"/>
                <a:chOff x="233933" y="7092464"/>
                <a:chExt cx="2645545" cy="893073"/>
              </a:xfrm>
            </p:grpSpPr>
            <p:sp>
              <p:nvSpPr>
                <p:cNvPr id="54" name="ZoneTexte 53"/>
                <p:cNvSpPr txBox="1"/>
                <p:nvPr/>
              </p:nvSpPr>
              <p:spPr>
                <a:xfrm>
                  <a:off x="748084" y="7092464"/>
                  <a:ext cx="1861582" cy="523220"/>
                </a:xfrm>
                <a:prstGeom prst="rect">
                  <a:avLst/>
                </a:prstGeom>
                <a:noFill/>
              </p:spPr>
              <p:txBody>
                <a:bodyPr wrap="square" rtlCol="0">
                  <a:spAutoFit/>
                </a:bodyPr>
                <a:lstStyle/>
                <a:p>
                  <a:r>
                    <a:rPr lang="fr-FR" sz="1400" b="1" dirty="0">
                      <a:solidFill>
                        <a:srgbClr val="4C4C68"/>
                      </a:solidFill>
                      <a:latin typeface="Roboto" pitchFamily="2" charset="0"/>
                      <a:ea typeface="Roboto" pitchFamily="2" charset="0"/>
                    </a:rPr>
                    <a:t>PROPRIÉTÉ</a:t>
                  </a:r>
                </a:p>
                <a:p>
                  <a:r>
                    <a:rPr lang="fr-FR" sz="1400" b="1" dirty="0">
                      <a:solidFill>
                        <a:srgbClr val="4C4C68"/>
                      </a:solidFill>
                      <a:latin typeface="Roboto" pitchFamily="2" charset="0"/>
                      <a:ea typeface="Roboto" pitchFamily="2" charset="0"/>
                    </a:rPr>
                    <a:t>INTELLECTUELLE</a:t>
                  </a:r>
                </a:p>
              </p:txBody>
            </p:sp>
            <p:sp>
              <p:nvSpPr>
                <p:cNvPr id="55" name="Rectangle 54"/>
                <p:cNvSpPr/>
                <p:nvPr/>
              </p:nvSpPr>
              <p:spPr>
                <a:xfrm>
                  <a:off x="233933" y="7708538"/>
                  <a:ext cx="2645545" cy="276999"/>
                </a:xfrm>
                <a:prstGeom prst="rect">
                  <a:avLst/>
                </a:prstGeom>
              </p:spPr>
              <p:txBody>
                <a:bodyPr wrap="square">
                  <a:spAutoFit/>
                </a:bodyPr>
                <a:lstStyle/>
                <a:p>
                  <a:pPr>
                    <a:lnSpc>
                      <a:spcPct val="120000"/>
                    </a:lnSpc>
                    <a:buClr>
                      <a:srgbClr val="4C4C68"/>
                    </a:buClr>
                  </a:pPr>
                  <a:endParaRPr lang="fr-FR" sz="1000" dirty="0">
                    <a:solidFill>
                      <a:schemeClr val="tx2"/>
                    </a:solidFill>
                    <a:latin typeface="Roboto"/>
                  </a:endParaRPr>
                </a:p>
              </p:txBody>
            </p:sp>
            <p:grpSp>
              <p:nvGrpSpPr>
                <p:cNvPr id="56" name="Groupe 55"/>
                <p:cNvGrpSpPr/>
                <p:nvPr/>
              </p:nvGrpSpPr>
              <p:grpSpPr>
                <a:xfrm>
                  <a:off x="243153" y="7098310"/>
                  <a:ext cx="478944" cy="478944"/>
                  <a:chOff x="243153" y="6758146"/>
                  <a:chExt cx="478944" cy="478944"/>
                </a:xfrm>
              </p:grpSpPr>
              <p:grpSp>
                <p:nvGrpSpPr>
                  <p:cNvPr id="57" name="Groupe 56"/>
                  <p:cNvGrpSpPr/>
                  <p:nvPr/>
                </p:nvGrpSpPr>
                <p:grpSpPr>
                  <a:xfrm>
                    <a:off x="270184" y="6784543"/>
                    <a:ext cx="430316" cy="430316"/>
                    <a:chOff x="229991" y="8529864"/>
                    <a:chExt cx="603064" cy="603064"/>
                  </a:xfrm>
                </p:grpSpPr>
                <p:sp>
                  <p:nvSpPr>
                    <p:cNvPr id="59" name="Ellipse 58"/>
                    <p:cNvSpPr/>
                    <p:nvPr/>
                  </p:nvSpPr>
                  <p:spPr>
                    <a:xfrm>
                      <a:off x="229991" y="8529864"/>
                      <a:ext cx="603064" cy="603064"/>
                    </a:xfrm>
                    <a:prstGeom prst="ellipse">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60" name="Image 5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8010" y="8630577"/>
                      <a:ext cx="363876" cy="401637"/>
                    </a:xfrm>
                    <a:prstGeom prst="rect">
                      <a:avLst/>
                    </a:prstGeom>
                  </p:spPr>
                </p:pic>
              </p:grpSp>
              <p:sp>
                <p:nvSpPr>
                  <p:cNvPr id="58" name="Ellipse 57"/>
                  <p:cNvSpPr/>
                  <p:nvPr/>
                </p:nvSpPr>
                <p:spPr>
                  <a:xfrm>
                    <a:off x="243153" y="6758146"/>
                    <a:ext cx="478944" cy="478944"/>
                  </a:xfrm>
                  <a:prstGeom prst="ellipse">
                    <a:avLst/>
                  </a:prstGeom>
                  <a:noFill/>
                  <a:ln w="3175">
                    <a:solidFill>
                      <a:srgbClr val="4C4C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grpSp>
        </p:grpSp>
        <p:sp>
          <p:nvSpPr>
            <p:cNvPr id="76" name="ZoneTexte 75"/>
            <p:cNvSpPr txBox="1"/>
            <p:nvPr/>
          </p:nvSpPr>
          <p:spPr>
            <a:xfrm>
              <a:off x="262858" y="8159827"/>
              <a:ext cx="2532995" cy="246221"/>
            </a:xfrm>
            <a:prstGeom prst="rect">
              <a:avLst/>
            </a:prstGeom>
            <a:noFill/>
          </p:spPr>
          <p:txBody>
            <a:bodyPr wrap="square" rtlCol="0">
              <a:spAutoFit/>
            </a:bodyPr>
            <a:lstStyle/>
            <a:p>
              <a:r>
                <a:rPr lang="fr-FR" sz="1000" dirty="0">
                  <a:solidFill>
                    <a:srgbClr val="4C4C68"/>
                  </a:solidFill>
                  <a:latin typeface="Roboto" pitchFamily="2" charset="0"/>
                  <a:ea typeface="Roboto" pitchFamily="2" charset="0"/>
                </a:rPr>
                <a:t>Brevet FR N°2209653  </a:t>
              </a:r>
            </a:p>
          </p:txBody>
        </p:sp>
      </p:grpSp>
      <p:grpSp>
        <p:nvGrpSpPr>
          <p:cNvPr id="78" name="Groupe 77"/>
          <p:cNvGrpSpPr/>
          <p:nvPr/>
        </p:nvGrpSpPr>
        <p:grpSpPr>
          <a:xfrm>
            <a:off x="3354911" y="2381"/>
            <a:ext cx="1895511" cy="272547"/>
            <a:chOff x="536635" y="-13522"/>
            <a:chExt cx="1895511" cy="272547"/>
          </a:xfrm>
        </p:grpSpPr>
        <p:sp>
          <p:nvSpPr>
            <p:cNvPr id="80" name="Rectangle 79"/>
            <p:cNvSpPr/>
            <p:nvPr/>
          </p:nvSpPr>
          <p:spPr>
            <a:xfrm>
              <a:off x="557775" y="-13522"/>
              <a:ext cx="1718934" cy="272547"/>
            </a:xfrm>
            <a:prstGeom prst="rect">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81" name="ZoneTexte 80"/>
            <p:cNvSpPr txBox="1"/>
            <p:nvPr/>
          </p:nvSpPr>
          <p:spPr>
            <a:xfrm>
              <a:off x="536635" y="3279"/>
              <a:ext cx="1895511" cy="246221"/>
            </a:xfrm>
            <a:prstGeom prst="rect">
              <a:avLst/>
            </a:prstGeom>
            <a:noFill/>
          </p:spPr>
          <p:txBody>
            <a:bodyPr wrap="square" rtlCol="0">
              <a:spAutoFit/>
            </a:bodyPr>
            <a:lstStyle/>
            <a:p>
              <a:r>
                <a:rPr lang="fr-FR" sz="1000" b="1" dirty="0">
                  <a:solidFill>
                    <a:schemeClr val="bg1"/>
                  </a:solidFill>
                  <a:latin typeface="Roboto" pitchFamily="2" charset="0"/>
                  <a:ea typeface="Roboto" pitchFamily="2" charset="0"/>
                </a:rPr>
                <a:t>OFFRE TECHNOLOGIQUE</a:t>
              </a:r>
            </a:p>
          </p:txBody>
        </p:sp>
      </p:grpSp>
      <p:sp>
        <p:nvSpPr>
          <p:cNvPr id="70" name="ZoneTexte 69"/>
          <p:cNvSpPr txBox="1"/>
          <p:nvPr/>
        </p:nvSpPr>
        <p:spPr>
          <a:xfrm>
            <a:off x="586023" y="392301"/>
            <a:ext cx="4286228" cy="400110"/>
          </a:xfrm>
          <a:prstGeom prst="rect">
            <a:avLst/>
          </a:prstGeom>
          <a:noFill/>
        </p:spPr>
        <p:txBody>
          <a:bodyPr wrap="square" rtlCol="0">
            <a:spAutoFit/>
          </a:bodyPr>
          <a:lstStyle/>
          <a:p>
            <a:r>
              <a:rPr lang="fr-FR" sz="2000" b="1" dirty="0">
                <a:solidFill>
                  <a:schemeClr val="bg1"/>
                </a:solidFill>
                <a:latin typeface="Roboto"/>
                <a:ea typeface="MS Mincho" panose="02020609040205080304" pitchFamily="49" charset="-128"/>
                <a:cs typeface="Times New Roman" panose="02020603050405020304" pitchFamily="18" charset="0"/>
              </a:rPr>
              <a:t>CELLSTRESS</a:t>
            </a:r>
          </a:p>
        </p:txBody>
      </p:sp>
      <p:grpSp>
        <p:nvGrpSpPr>
          <p:cNvPr id="74" name="Groupe 73"/>
          <p:cNvGrpSpPr/>
          <p:nvPr/>
        </p:nvGrpSpPr>
        <p:grpSpPr>
          <a:xfrm>
            <a:off x="723260" y="834938"/>
            <a:ext cx="4012251" cy="830997"/>
            <a:chOff x="2137547" y="1086246"/>
            <a:chExt cx="3090306" cy="830997"/>
          </a:xfrm>
        </p:grpSpPr>
        <p:sp>
          <p:nvSpPr>
            <p:cNvPr id="75" name="ZoneTexte 74"/>
            <p:cNvSpPr txBox="1"/>
            <p:nvPr/>
          </p:nvSpPr>
          <p:spPr>
            <a:xfrm>
              <a:off x="2335958" y="1086246"/>
              <a:ext cx="2891895" cy="830997"/>
            </a:xfrm>
            <a:prstGeom prst="rect">
              <a:avLst/>
            </a:prstGeom>
            <a:noFill/>
          </p:spPr>
          <p:txBody>
            <a:bodyPr wrap="square" rtlCol="0">
              <a:spAutoFit/>
            </a:bodyPr>
            <a:lstStyle/>
            <a:p>
              <a:pPr algn="just"/>
              <a:r>
                <a:rPr lang="fr-FR" sz="1200" b="1" dirty="0">
                  <a:solidFill>
                    <a:schemeClr val="bg1"/>
                  </a:solidFill>
                  <a:latin typeface="Roboto" pitchFamily="2" charset="0"/>
                  <a:ea typeface="Roboto" pitchFamily="2" charset="0"/>
                </a:rPr>
                <a:t>Plateforme analytique in vitro permettant de mesurer et modéliser la résistance mécanique des cellules</a:t>
              </a:r>
            </a:p>
            <a:p>
              <a:pPr algn="just"/>
              <a:endParaRPr lang="fr-FR" sz="1200" b="1" dirty="0">
                <a:solidFill>
                  <a:schemeClr val="bg1"/>
                </a:solidFill>
                <a:latin typeface="Roboto" pitchFamily="2" charset="0"/>
                <a:ea typeface="Roboto" pitchFamily="2" charset="0"/>
              </a:endParaRPr>
            </a:p>
          </p:txBody>
        </p:sp>
        <p:pic>
          <p:nvPicPr>
            <p:cNvPr id="77" name="Image 7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37547" y="1136446"/>
              <a:ext cx="199733" cy="192834"/>
            </a:xfrm>
            <a:prstGeom prst="rect">
              <a:avLst/>
            </a:prstGeom>
            <a:ln>
              <a:noFill/>
            </a:ln>
          </p:spPr>
        </p:pic>
      </p:grpSp>
      <p:sp>
        <p:nvSpPr>
          <p:cNvPr id="90" name="ZoneTexte 89"/>
          <p:cNvSpPr txBox="1"/>
          <p:nvPr/>
        </p:nvSpPr>
        <p:spPr>
          <a:xfrm>
            <a:off x="947655" y="1959969"/>
            <a:ext cx="1977751" cy="505450"/>
          </a:xfrm>
          <a:prstGeom prst="rect">
            <a:avLst/>
          </a:prstGeom>
          <a:noFill/>
        </p:spPr>
        <p:txBody>
          <a:bodyPr wrap="square" rtlCol="0" anchor="ctr" anchorCtr="0">
            <a:noAutofit/>
          </a:bodyPr>
          <a:lstStyle/>
          <a:p>
            <a:r>
              <a:rPr lang="fr-FR" sz="900" cap="small" dirty="0" err="1">
                <a:solidFill>
                  <a:srgbClr val="4C4C68"/>
                </a:solidFill>
                <a:latin typeface="Roboto"/>
              </a:rPr>
              <a:t>Shear</a:t>
            </a:r>
            <a:r>
              <a:rPr lang="fr-FR" sz="900" cap="small" dirty="0">
                <a:solidFill>
                  <a:srgbClr val="4C4C68"/>
                </a:solidFill>
                <a:latin typeface="Roboto"/>
              </a:rPr>
              <a:t> stress / Viabilité cellulaire / </a:t>
            </a:r>
            <a:r>
              <a:rPr lang="fr-FR" sz="900" cap="small" dirty="0" err="1">
                <a:solidFill>
                  <a:srgbClr val="4C4C68"/>
                </a:solidFill>
                <a:latin typeface="Roboto"/>
              </a:rPr>
              <a:t>Microfluidique</a:t>
            </a:r>
            <a:endParaRPr lang="fr-FR" sz="900" cap="small" dirty="0">
              <a:solidFill>
                <a:srgbClr val="4C4C68"/>
              </a:solidFill>
              <a:latin typeface="Roboto"/>
            </a:endParaRPr>
          </a:p>
        </p:txBody>
      </p:sp>
      <p:sp>
        <p:nvSpPr>
          <p:cNvPr id="91" name="Rectangle 90"/>
          <p:cNvSpPr/>
          <p:nvPr/>
        </p:nvSpPr>
        <p:spPr>
          <a:xfrm>
            <a:off x="974161" y="1640709"/>
            <a:ext cx="1377300" cy="230832"/>
          </a:xfrm>
          <a:prstGeom prst="rect">
            <a:avLst/>
          </a:prstGeom>
        </p:spPr>
        <p:txBody>
          <a:bodyPr wrap="none">
            <a:spAutoFit/>
          </a:bodyPr>
          <a:lstStyle/>
          <a:p>
            <a:r>
              <a:rPr lang="fr-FR" sz="900" dirty="0">
                <a:solidFill>
                  <a:srgbClr val="4C4C68"/>
                </a:solidFill>
                <a:latin typeface="Roboto"/>
              </a:rPr>
              <a:t>CELLSTRESS [D02431] </a:t>
            </a:r>
          </a:p>
        </p:txBody>
      </p:sp>
      <p:grpSp>
        <p:nvGrpSpPr>
          <p:cNvPr id="85" name="Groupe 84">
            <a:extLst>
              <a:ext uri="{FF2B5EF4-FFF2-40B4-BE49-F238E27FC236}">
                <a16:creationId xmlns:a16="http://schemas.microsoft.com/office/drawing/2014/main" id="{24D51086-CD55-4A25-AA79-613F9C352869}"/>
              </a:ext>
            </a:extLst>
          </p:cNvPr>
          <p:cNvGrpSpPr/>
          <p:nvPr/>
        </p:nvGrpSpPr>
        <p:grpSpPr>
          <a:xfrm>
            <a:off x="208412" y="8246355"/>
            <a:ext cx="2490757" cy="1484955"/>
            <a:chOff x="214436" y="8185007"/>
            <a:chExt cx="2490757" cy="1484955"/>
          </a:xfrm>
        </p:grpSpPr>
        <p:sp>
          <p:nvSpPr>
            <p:cNvPr id="87" name="ZoneTexte 86">
              <a:extLst>
                <a:ext uri="{FF2B5EF4-FFF2-40B4-BE49-F238E27FC236}">
                  <a16:creationId xmlns:a16="http://schemas.microsoft.com/office/drawing/2014/main" id="{3E42399D-3006-4E0B-ABC3-568E7E54F789}"/>
                </a:ext>
              </a:extLst>
            </p:cNvPr>
            <p:cNvSpPr txBox="1"/>
            <p:nvPr/>
          </p:nvSpPr>
          <p:spPr>
            <a:xfrm>
              <a:off x="747989" y="8290080"/>
              <a:ext cx="1598734" cy="307777"/>
            </a:xfrm>
            <a:prstGeom prst="rect">
              <a:avLst/>
            </a:prstGeom>
            <a:noFill/>
          </p:spPr>
          <p:txBody>
            <a:bodyPr wrap="square" rtlCol="0">
              <a:spAutoFit/>
            </a:bodyPr>
            <a:lstStyle/>
            <a:p>
              <a:r>
                <a:rPr lang="fr-FR" sz="1400" b="1" dirty="0">
                  <a:solidFill>
                    <a:srgbClr val="4C4C68"/>
                  </a:solidFill>
                  <a:latin typeface="Roboto" pitchFamily="2" charset="0"/>
                  <a:ea typeface="Roboto" pitchFamily="2" charset="0"/>
                </a:rPr>
                <a:t>LABORATOIRE</a:t>
              </a:r>
            </a:p>
          </p:txBody>
        </p:sp>
        <p:sp>
          <p:nvSpPr>
            <p:cNvPr id="88" name="ZoneTexte 87">
              <a:extLst>
                <a:ext uri="{FF2B5EF4-FFF2-40B4-BE49-F238E27FC236}">
                  <a16:creationId xmlns:a16="http://schemas.microsoft.com/office/drawing/2014/main" id="{B4204905-C685-4EE4-8D6B-2E9D463B767F}"/>
                </a:ext>
              </a:extLst>
            </p:cNvPr>
            <p:cNvSpPr txBox="1"/>
            <p:nvPr/>
          </p:nvSpPr>
          <p:spPr>
            <a:xfrm>
              <a:off x="214436" y="8731243"/>
              <a:ext cx="2490757" cy="938719"/>
            </a:xfrm>
            <a:prstGeom prst="rect">
              <a:avLst/>
            </a:prstGeom>
            <a:noFill/>
          </p:spPr>
          <p:txBody>
            <a:bodyPr wrap="square" rtlCol="0">
              <a:spAutoFit/>
            </a:bodyPr>
            <a:lstStyle/>
            <a:p>
              <a:pPr>
                <a:spcAft>
                  <a:spcPts val="600"/>
                </a:spcAft>
              </a:pPr>
              <a:r>
                <a:rPr lang="fr-FR" sz="1000" dirty="0">
                  <a:solidFill>
                    <a:srgbClr val="4C4C68"/>
                  </a:solidFill>
                  <a:latin typeface="Roboto" pitchFamily="2" charset="0"/>
                  <a:ea typeface="Roboto" pitchFamily="2" charset="0"/>
                </a:rPr>
                <a:t>Institut de Chimie et Biochimie Moléculaires et Supramoléculaires (ICBMS) </a:t>
              </a:r>
            </a:p>
            <a:p>
              <a:r>
                <a:rPr lang="fr-FR" sz="1000" dirty="0">
                  <a:solidFill>
                    <a:srgbClr val="4C4C68"/>
                  </a:solidFill>
                  <a:latin typeface="Roboto" pitchFamily="2" charset="0"/>
                  <a:ea typeface="Roboto" pitchFamily="2" charset="0"/>
                </a:rPr>
                <a:t>UMR 5246 – UCBL / CNRS / INSA Lyon / CPE </a:t>
              </a:r>
            </a:p>
          </p:txBody>
        </p:sp>
        <p:grpSp>
          <p:nvGrpSpPr>
            <p:cNvPr id="92" name="Groupe 91">
              <a:extLst>
                <a:ext uri="{FF2B5EF4-FFF2-40B4-BE49-F238E27FC236}">
                  <a16:creationId xmlns:a16="http://schemas.microsoft.com/office/drawing/2014/main" id="{091517AD-EB43-4BA8-ABCE-3ED659FBA321}"/>
                </a:ext>
              </a:extLst>
            </p:cNvPr>
            <p:cNvGrpSpPr/>
            <p:nvPr/>
          </p:nvGrpSpPr>
          <p:grpSpPr>
            <a:xfrm>
              <a:off x="241851" y="8185007"/>
              <a:ext cx="478944" cy="478944"/>
              <a:chOff x="241851" y="8185007"/>
              <a:chExt cx="478944" cy="478944"/>
            </a:xfrm>
          </p:grpSpPr>
          <p:grpSp>
            <p:nvGrpSpPr>
              <p:cNvPr id="94" name="Groupe 93">
                <a:extLst>
                  <a:ext uri="{FF2B5EF4-FFF2-40B4-BE49-F238E27FC236}">
                    <a16:creationId xmlns:a16="http://schemas.microsoft.com/office/drawing/2014/main" id="{595F8A1C-AE19-4756-9325-95CC55081F18}"/>
                  </a:ext>
                </a:extLst>
              </p:cNvPr>
              <p:cNvGrpSpPr/>
              <p:nvPr/>
            </p:nvGrpSpPr>
            <p:grpSpPr>
              <a:xfrm>
                <a:off x="241851" y="8185007"/>
                <a:ext cx="478944" cy="478944"/>
                <a:chOff x="243153" y="6758146"/>
                <a:chExt cx="478944" cy="478944"/>
              </a:xfrm>
            </p:grpSpPr>
            <p:sp>
              <p:nvSpPr>
                <p:cNvPr id="96" name="Ellipse 95">
                  <a:extLst>
                    <a:ext uri="{FF2B5EF4-FFF2-40B4-BE49-F238E27FC236}">
                      <a16:creationId xmlns:a16="http://schemas.microsoft.com/office/drawing/2014/main" id="{89BB007A-E8C0-4B11-BE22-90C002A93778}"/>
                    </a:ext>
                  </a:extLst>
                </p:cNvPr>
                <p:cNvSpPr/>
                <p:nvPr/>
              </p:nvSpPr>
              <p:spPr>
                <a:xfrm>
                  <a:off x="270184" y="6784543"/>
                  <a:ext cx="430316" cy="430316"/>
                </a:xfrm>
                <a:prstGeom prst="ellipse">
                  <a:avLst/>
                </a:pr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7" name="Ellipse 96">
                  <a:extLst>
                    <a:ext uri="{FF2B5EF4-FFF2-40B4-BE49-F238E27FC236}">
                      <a16:creationId xmlns:a16="http://schemas.microsoft.com/office/drawing/2014/main" id="{060B01F6-90DB-40FA-81BA-FA24FBD58F2A}"/>
                    </a:ext>
                  </a:extLst>
                </p:cNvPr>
                <p:cNvSpPr/>
                <p:nvPr/>
              </p:nvSpPr>
              <p:spPr>
                <a:xfrm>
                  <a:off x="243153" y="6758146"/>
                  <a:ext cx="478944" cy="478944"/>
                </a:xfrm>
                <a:prstGeom prst="ellipse">
                  <a:avLst/>
                </a:prstGeom>
                <a:noFill/>
                <a:ln w="3175">
                  <a:solidFill>
                    <a:srgbClr val="4C4C6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grpSp>
          <p:pic>
            <p:nvPicPr>
              <p:cNvPr id="95" name="Image 94">
                <a:extLst>
                  <a:ext uri="{FF2B5EF4-FFF2-40B4-BE49-F238E27FC236}">
                    <a16:creationId xmlns:a16="http://schemas.microsoft.com/office/drawing/2014/main" id="{FBEE2F19-D75C-4119-8DDE-FF9838D81B9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0814" y="8232580"/>
                <a:ext cx="350240" cy="335647"/>
              </a:xfrm>
              <a:prstGeom prst="rect">
                <a:avLst/>
              </a:prstGeom>
            </p:spPr>
          </p:pic>
        </p:grpSp>
        <p:cxnSp>
          <p:nvCxnSpPr>
            <p:cNvPr id="93" name="Connecteur droit 92">
              <a:extLst>
                <a:ext uri="{FF2B5EF4-FFF2-40B4-BE49-F238E27FC236}">
                  <a16:creationId xmlns:a16="http://schemas.microsoft.com/office/drawing/2014/main" id="{B997CA1A-56C6-4327-96F2-B6FE5F351EBB}"/>
                </a:ext>
              </a:extLst>
            </p:cNvPr>
            <p:cNvCxnSpPr/>
            <p:nvPr/>
          </p:nvCxnSpPr>
          <p:spPr>
            <a:xfrm>
              <a:off x="853285" y="8622211"/>
              <a:ext cx="1188000" cy="0"/>
            </a:xfrm>
            <a:prstGeom prst="line">
              <a:avLst/>
            </a:prstGeom>
            <a:ln>
              <a:solidFill>
                <a:srgbClr val="4C4C68"/>
              </a:solidFill>
            </a:ln>
          </p:spPr>
          <p:style>
            <a:lnRef idx="3">
              <a:schemeClr val="dk1"/>
            </a:lnRef>
            <a:fillRef idx="0">
              <a:schemeClr val="dk1"/>
            </a:fillRef>
            <a:effectRef idx="2">
              <a:schemeClr val="dk1"/>
            </a:effectRef>
            <a:fontRef idx="minor">
              <a:schemeClr val="tx1"/>
            </a:fontRef>
          </p:style>
        </p:cxnSp>
      </p:grpSp>
      <p:sp>
        <p:nvSpPr>
          <p:cNvPr id="98" name="Rectangle 81">
            <a:extLst>
              <a:ext uri="{FF2B5EF4-FFF2-40B4-BE49-F238E27FC236}">
                <a16:creationId xmlns:a16="http://schemas.microsoft.com/office/drawing/2014/main" id="{F9A4F62E-330C-4431-B706-9E40BE7010F2}"/>
              </a:ext>
            </a:extLst>
          </p:cNvPr>
          <p:cNvSpPr/>
          <p:nvPr/>
        </p:nvSpPr>
        <p:spPr>
          <a:xfrm>
            <a:off x="6997356" y="8382492"/>
            <a:ext cx="515280" cy="1315018"/>
          </a:xfrm>
          <a:custGeom>
            <a:avLst/>
            <a:gdLst>
              <a:gd name="connsiteX0" fmla="*/ 0 w 542131"/>
              <a:gd name="connsiteY0" fmla="*/ 0 h 1525435"/>
              <a:gd name="connsiteX1" fmla="*/ 542131 w 542131"/>
              <a:gd name="connsiteY1" fmla="*/ 0 h 1525435"/>
              <a:gd name="connsiteX2" fmla="*/ 542131 w 542131"/>
              <a:gd name="connsiteY2" fmla="*/ 1525435 h 1525435"/>
              <a:gd name="connsiteX3" fmla="*/ 0 w 542131"/>
              <a:gd name="connsiteY3" fmla="*/ 1525435 h 1525435"/>
              <a:gd name="connsiteX4" fmla="*/ 0 w 542131"/>
              <a:gd name="connsiteY4" fmla="*/ 0 h 1525435"/>
              <a:gd name="connsiteX0" fmla="*/ 136525 w 542131"/>
              <a:gd name="connsiteY0" fmla="*/ 0 h 1525435"/>
              <a:gd name="connsiteX1" fmla="*/ 542131 w 542131"/>
              <a:gd name="connsiteY1" fmla="*/ 0 h 1525435"/>
              <a:gd name="connsiteX2" fmla="*/ 542131 w 542131"/>
              <a:gd name="connsiteY2" fmla="*/ 1525435 h 1525435"/>
              <a:gd name="connsiteX3" fmla="*/ 0 w 542131"/>
              <a:gd name="connsiteY3" fmla="*/ 1525435 h 1525435"/>
              <a:gd name="connsiteX4" fmla="*/ 136525 w 542131"/>
              <a:gd name="connsiteY4" fmla="*/ 0 h 1525435"/>
              <a:gd name="connsiteX0" fmla="*/ 314325 w 542131"/>
              <a:gd name="connsiteY0" fmla="*/ 0 h 1528610"/>
              <a:gd name="connsiteX1" fmla="*/ 542131 w 542131"/>
              <a:gd name="connsiteY1" fmla="*/ 3175 h 1528610"/>
              <a:gd name="connsiteX2" fmla="*/ 542131 w 542131"/>
              <a:gd name="connsiteY2" fmla="*/ 1528610 h 1528610"/>
              <a:gd name="connsiteX3" fmla="*/ 0 w 542131"/>
              <a:gd name="connsiteY3" fmla="*/ 1528610 h 1528610"/>
              <a:gd name="connsiteX4" fmla="*/ 314325 w 542131"/>
              <a:gd name="connsiteY4" fmla="*/ 0 h 1528610"/>
              <a:gd name="connsiteX0" fmla="*/ 161299 w 542131"/>
              <a:gd name="connsiteY0" fmla="*/ 515 h 1525435"/>
              <a:gd name="connsiteX1" fmla="*/ 542131 w 542131"/>
              <a:gd name="connsiteY1" fmla="*/ 0 h 1525435"/>
              <a:gd name="connsiteX2" fmla="*/ 542131 w 542131"/>
              <a:gd name="connsiteY2" fmla="*/ 1525435 h 1525435"/>
              <a:gd name="connsiteX3" fmla="*/ 0 w 542131"/>
              <a:gd name="connsiteY3" fmla="*/ 1525435 h 1525435"/>
              <a:gd name="connsiteX4" fmla="*/ 161299 w 542131"/>
              <a:gd name="connsiteY4" fmla="*/ 515 h 1525435"/>
              <a:gd name="connsiteX0" fmla="*/ 388980 w 769812"/>
              <a:gd name="connsiteY0" fmla="*/ 515 h 1528202"/>
              <a:gd name="connsiteX1" fmla="*/ 769812 w 769812"/>
              <a:gd name="connsiteY1" fmla="*/ 0 h 1528202"/>
              <a:gd name="connsiteX2" fmla="*/ 769812 w 769812"/>
              <a:gd name="connsiteY2" fmla="*/ 1525435 h 1528202"/>
              <a:gd name="connsiteX3" fmla="*/ 0 w 769812"/>
              <a:gd name="connsiteY3" fmla="*/ 1528202 h 1528202"/>
              <a:gd name="connsiteX4" fmla="*/ 388980 w 769812"/>
              <a:gd name="connsiteY4" fmla="*/ 515 h 1528202"/>
              <a:gd name="connsiteX0" fmla="*/ 517050 w 769812"/>
              <a:gd name="connsiteY0" fmla="*/ 515 h 1528202"/>
              <a:gd name="connsiteX1" fmla="*/ 769812 w 769812"/>
              <a:gd name="connsiteY1" fmla="*/ 0 h 1528202"/>
              <a:gd name="connsiteX2" fmla="*/ 769812 w 769812"/>
              <a:gd name="connsiteY2" fmla="*/ 1525435 h 1528202"/>
              <a:gd name="connsiteX3" fmla="*/ 0 w 769812"/>
              <a:gd name="connsiteY3" fmla="*/ 1528202 h 1528202"/>
              <a:gd name="connsiteX4" fmla="*/ 517050 w 769812"/>
              <a:gd name="connsiteY4" fmla="*/ 515 h 1528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9812" h="1528202">
                <a:moveTo>
                  <a:pt x="517050" y="515"/>
                </a:moveTo>
                <a:lnTo>
                  <a:pt x="769812" y="0"/>
                </a:lnTo>
                <a:lnTo>
                  <a:pt x="769812" y="1525435"/>
                </a:lnTo>
                <a:lnTo>
                  <a:pt x="0" y="1528202"/>
                </a:lnTo>
                <a:lnTo>
                  <a:pt x="517050" y="515"/>
                </a:lnTo>
                <a:close/>
              </a:path>
            </a:pathLst>
          </a:custGeom>
          <a:solidFill>
            <a:srgbClr val="4C4C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41" name="Image 40">
            <a:extLst>
              <a:ext uri="{FF2B5EF4-FFF2-40B4-BE49-F238E27FC236}">
                <a16:creationId xmlns:a16="http://schemas.microsoft.com/office/drawing/2014/main" id="{8C0B813F-AAC2-E9D4-98F5-D9D8C9FD64D6}"/>
              </a:ext>
            </a:extLst>
          </p:cNvPr>
          <p:cNvPicPr>
            <a:picLocks noChangeAspect="1"/>
          </p:cNvPicPr>
          <p:nvPr/>
        </p:nvPicPr>
        <p:blipFill>
          <a:blip r:embed="rId7"/>
          <a:stretch>
            <a:fillRect/>
          </a:stretch>
        </p:blipFill>
        <p:spPr>
          <a:xfrm>
            <a:off x="5094985" y="-24525"/>
            <a:ext cx="2220215" cy="1547963"/>
          </a:xfrm>
          <a:prstGeom prst="rect">
            <a:avLst/>
          </a:prstGeom>
        </p:spPr>
      </p:pic>
    </p:spTree>
    <p:extLst>
      <p:ext uri="{BB962C8B-B14F-4D97-AF65-F5344CB8AC3E}">
        <p14:creationId xmlns:p14="http://schemas.microsoft.com/office/powerpoint/2010/main" val="88090080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10559</TotalTime>
  <Words>340</Words>
  <Application>Microsoft Office PowerPoint</Application>
  <PresentationFormat>Personnalisé</PresentationFormat>
  <Paragraphs>37</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Roboto</vt:lpstr>
      <vt:lpstr>Wingdings</vt:lpstr>
      <vt:lpstr>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Aurélie Bonnaz</dc:creator>
  <cp:lastModifiedBy>Mathilde Hamm</cp:lastModifiedBy>
  <cp:revision>337</cp:revision>
  <cp:lastPrinted>2016-10-27T14:05:59Z</cp:lastPrinted>
  <dcterms:created xsi:type="dcterms:W3CDTF">2016-03-17T14:06:54Z</dcterms:created>
  <dcterms:modified xsi:type="dcterms:W3CDTF">2026-04-24T13:33:21Z</dcterms:modified>
</cp:coreProperties>
</file>