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Lst>
  <p:sldIdLst>
    <p:sldId id="258" r:id="rId2"/>
  </p:sldIdLst>
  <p:sldSz cx="7559675" cy="10691813"/>
  <p:notesSz cx="6811963" cy="9942513"/>
  <p:defaultTextStyle>
    <a:defPPr>
      <a:defRPr lang="fr-FR"/>
    </a:defPPr>
    <a:lvl1pPr marL="0" algn="l" defTabSz="995507" rtl="0" eaLnBrk="1" latinLnBrk="0" hangingPunct="1">
      <a:defRPr sz="1960" kern="1200">
        <a:solidFill>
          <a:schemeClr val="tx1"/>
        </a:solidFill>
        <a:latin typeface="+mn-lt"/>
        <a:ea typeface="+mn-ea"/>
        <a:cs typeface="+mn-cs"/>
      </a:defRPr>
    </a:lvl1pPr>
    <a:lvl2pPr marL="497754" algn="l" defTabSz="995507" rtl="0" eaLnBrk="1" latinLnBrk="0" hangingPunct="1">
      <a:defRPr sz="1960" kern="1200">
        <a:solidFill>
          <a:schemeClr val="tx1"/>
        </a:solidFill>
        <a:latin typeface="+mn-lt"/>
        <a:ea typeface="+mn-ea"/>
        <a:cs typeface="+mn-cs"/>
      </a:defRPr>
    </a:lvl2pPr>
    <a:lvl3pPr marL="995507" algn="l" defTabSz="995507" rtl="0" eaLnBrk="1" latinLnBrk="0" hangingPunct="1">
      <a:defRPr sz="1960" kern="1200">
        <a:solidFill>
          <a:schemeClr val="tx1"/>
        </a:solidFill>
        <a:latin typeface="+mn-lt"/>
        <a:ea typeface="+mn-ea"/>
        <a:cs typeface="+mn-cs"/>
      </a:defRPr>
    </a:lvl3pPr>
    <a:lvl4pPr marL="1493261" algn="l" defTabSz="995507" rtl="0" eaLnBrk="1" latinLnBrk="0" hangingPunct="1">
      <a:defRPr sz="1960" kern="1200">
        <a:solidFill>
          <a:schemeClr val="tx1"/>
        </a:solidFill>
        <a:latin typeface="+mn-lt"/>
        <a:ea typeface="+mn-ea"/>
        <a:cs typeface="+mn-cs"/>
      </a:defRPr>
    </a:lvl4pPr>
    <a:lvl5pPr marL="1991015" algn="l" defTabSz="995507" rtl="0" eaLnBrk="1" latinLnBrk="0" hangingPunct="1">
      <a:defRPr sz="1960" kern="1200">
        <a:solidFill>
          <a:schemeClr val="tx1"/>
        </a:solidFill>
        <a:latin typeface="+mn-lt"/>
        <a:ea typeface="+mn-ea"/>
        <a:cs typeface="+mn-cs"/>
      </a:defRPr>
    </a:lvl5pPr>
    <a:lvl6pPr marL="2488768" algn="l" defTabSz="995507" rtl="0" eaLnBrk="1" latinLnBrk="0" hangingPunct="1">
      <a:defRPr sz="1960" kern="1200">
        <a:solidFill>
          <a:schemeClr val="tx1"/>
        </a:solidFill>
        <a:latin typeface="+mn-lt"/>
        <a:ea typeface="+mn-ea"/>
        <a:cs typeface="+mn-cs"/>
      </a:defRPr>
    </a:lvl6pPr>
    <a:lvl7pPr marL="2986522" algn="l" defTabSz="995507" rtl="0" eaLnBrk="1" latinLnBrk="0" hangingPunct="1">
      <a:defRPr sz="1960" kern="1200">
        <a:solidFill>
          <a:schemeClr val="tx1"/>
        </a:solidFill>
        <a:latin typeface="+mn-lt"/>
        <a:ea typeface="+mn-ea"/>
        <a:cs typeface="+mn-cs"/>
      </a:defRPr>
    </a:lvl7pPr>
    <a:lvl8pPr marL="3484275" algn="l" defTabSz="995507" rtl="0" eaLnBrk="1" latinLnBrk="0" hangingPunct="1">
      <a:defRPr sz="1960" kern="1200">
        <a:solidFill>
          <a:schemeClr val="tx1"/>
        </a:solidFill>
        <a:latin typeface="+mn-lt"/>
        <a:ea typeface="+mn-ea"/>
        <a:cs typeface="+mn-cs"/>
      </a:defRPr>
    </a:lvl8pPr>
    <a:lvl9pPr marL="3982029" algn="l" defTabSz="995507" rtl="0" eaLnBrk="1" latinLnBrk="0" hangingPunct="1">
      <a:defRPr sz="196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162D"/>
    <a:srgbClr val="4C4C68"/>
    <a:srgbClr val="E6E6E6"/>
    <a:srgbClr val="EB6408"/>
    <a:srgbClr val="BECBD7"/>
    <a:srgbClr val="E26714"/>
    <a:srgbClr val="A9BAC7"/>
    <a:srgbClr val="CAECF2"/>
    <a:srgbClr val="2FA4B7"/>
    <a:srgbClr val="54C0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50" autoAdjust="0"/>
    <p:restoredTop sz="94660"/>
  </p:normalViewPr>
  <p:slideViewPr>
    <p:cSldViewPr snapToGrid="0">
      <p:cViewPr>
        <p:scale>
          <a:sx n="112" d="100"/>
          <a:sy n="112" d="100"/>
        </p:scale>
        <p:origin x="78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Image avec légen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649160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s://www.pulsalys.fr/article/nos-offres-de-technologie" TargetMode="External"/><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2" name="Rectangle 129"/>
          <p:cNvSpPr/>
          <p:nvPr userDrawn="1"/>
        </p:nvSpPr>
        <p:spPr>
          <a:xfrm>
            <a:off x="28575" y="-26652"/>
            <a:ext cx="5067300" cy="1553876"/>
          </a:xfrm>
          <a:custGeom>
            <a:avLst/>
            <a:gdLst>
              <a:gd name="connsiteX0" fmla="*/ 0 w 5126789"/>
              <a:gd name="connsiteY0" fmla="*/ 0 h 1536831"/>
              <a:gd name="connsiteX1" fmla="*/ 5126789 w 5126789"/>
              <a:gd name="connsiteY1" fmla="*/ 0 h 1536831"/>
              <a:gd name="connsiteX2" fmla="*/ 5126789 w 5126789"/>
              <a:gd name="connsiteY2" fmla="*/ 1536831 h 1536831"/>
              <a:gd name="connsiteX3" fmla="*/ 0 w 5126789"/>
              <a:gd name="connsiteY3" fmla="*/ 1536831 h 1536831"/>
              <a:gd name="connsiteX4" fmla="*/ 0 w 5126789"/>
              <a:gd name="connsiteY4" fmla="*/ 0 h 1536831"/>
              <a:gd name="connsiteX0" fmla="*/ 423863 w 5126789"/>
              <a:gd name="connsiteY0" fmla="*/ 4762 h 1536831"/>
              <a:gd name="connsiteX1" fmla="*/ 5126789 w 5126789"/>
              <a:gd name="connsiteY1" fmla="*/ 0 h 1536831"/>
              <a:gd name="connsiteX2" fmla="*/ 5126789 w 5126789"/>
              <a:gd name="connsiteY2" fmla="*/ 1536831 h 1536831"/>
              <a:gd name="connsiteX3" fmla="*/ 0 w 5126789"/>
              <a:gd name="connsiteY3" fmla="*/ 1536831 h 1536831"/>
              <a:gd name="connsiteX4" fmla="*/ 423863 w 5126789"/>
              <a:gd name="connsiteY4" fmla="*/ 4762 h 1536831"/>
              <a:gd name="connsiteX0" fmla="*/ 369094 w 5126789"/>
              <a:gd name="connsiteY0" fmla="*/ 9524 h 1536831"/>
              <a:gd name="connsiteX1" fmla="*/ 5126789 w 5126789"/>
              <a:gd name="connsiteY1" fmla="*/ 0 h 1536831"/>
              <a:gd name="connsiteX2" fmla="*/ 5126789 w 5126789"/>
              <a:gd name="connsiteY2" fmla="*/ 1536831 h 1536831"/>
              <a:gd name="connsiteX3" fmla="*/ 0 w 5126789"/>
              <a:gd name="connsiteY3" fmla="*/ 1536831 h 1536831"/>
              <a:gd name="connsiteX4" fmla="*/ 369094 w 5126789"/>
              <a:gd name="connsiteY4" fmla="*/ 9524 h 1536831"/>
              <a:gd name="connsiteX0" fmla="*/ 364331 w 5126789"/>
              <a:gd name="connsiteY0" fmla="*/ 7142 h 1536831"/>
              <a:gd name="connsiteX1" fmla="*/ 5126789 w 5126789"/>
              <a:gd name="connsiteY1" fmla="*/ 0 h 1536831"/>
              <a:gd name="connsiteX2" fmla="*/ 5126789 w 5126789"/>
              <a:gd name="connsiteY2" fmla="*/ 1536831 h 1536831"/>
              <a:gd name="connsiteX3" fmla="*/ 0 w 5126789"/>
              <a:gd name="connsiteY3" fmla="*/ 1536831 h 1536831"/>
              <a:gd name="connsiteX4" fmla="*/ 364331 w 5126789"/>
              <a:gd name="connsiteY4" fmla="*/ 7142 h 1536831"/>
              <a:gd name="connsiteX0" fmla="*/ 371583 w 5134041"/>
              <a:gd name="connsiteY0" fmla="*/ 7142 h 1536831"/>
              <a:gd name="connsiteX1" fmla="*/ 5134041 w 5134041"/>
              <a:gd name="connsiteY1" fmla="*/ 0 h 1536831"/>
              <a:gd name="connsiteX2" fmla="*/ 5134041 w 5134041"/>
              <a:gd name="connsiteY2" fmla="*/ 1536831 h 1536831"/>
              <a:gd name="connsiteX3" fmla="*/ 0 w 5134041"/>
              <a:gd name="connsiteY3" fmla="*/ 1536831 h 1536831"/>
              <a:gd name="connsiteX4" fmla="*/ 371583 w 5134041"/>
              <a:gd name="connsiteY4" fmla="*/ 7142 h 15368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34041" h="1536831">
                <a:moveTo>
                  <a:pt x="371583" y="7142"/>
                </a:moveTo>
                <a:lnTo>
                  <a:pt x="5134041" y="0"/>
                </a:lnTo>
                <a:lnTo>
                  <a:pt x="5134041" y="1536831"/>
                </a:lnTo>
                <a:lnTo>
                  <a:pt x="0" y="1536831"/>
                </a:lnTo>
                <a:lnTo>
                  <a:pt x="371583" y="7142"/>
                </a:lnTo>
                <a:close/>
              </a:path>
            </a:pathLst>
          </a:custGeom>
          <a:solidFill>
            <a:srgbClr val="E267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ZoneTexte 23"/>
          <p:cNvSpPr txBox="1"/>
          <p:nvPr userDrawn="1"/>
        </p:nvSpPr>
        <p:spPr>
          <a:xfrm>
            <a:off x="1443038" y="3976688"/>
            <a:ext cx="3195637" cy="393954"/>
          </a:xfrm>
          <a:prstGeom prst="rect">
            <a:avLst/>
          </a:prstGeom>
          <a:noFill/>
        </p:spPr>
        <p:txBody>
          <a:bodyPr wrap="square" rtlCol="0">
            <a:spAutoFit/>
          </a:bodyPr>
          <a:lstStyle/>
          <a:p>
            <a:pPr marL="342900" indent="-342900">
              <a:buClr>
                <a:srgbClr val="4C4C68"/>
              </a:buClr>
              <a:buFont typeface="Wingdings" panose="05000000000000000000" pitchFamily="2" charset="2"/>
              <a:buChar char="§"/>
            </a:pPr>
            <a:endParaRPr lang="fr-FR" dirty="0"/>
          </a:p>
        </p:txBody>
      </p:sp>
      <p:sp>
        <p:nvSpPr>
          <p:cNvPr id="3" name="Rectangle 2"/>
          <p:cNvSpPr/>
          <p:nvPr userDrawn="1"/>
        </p:nvSpPr>
        <p:spPr>
          <a:xfrm>
            <a:off x="-15929" y="2528448"/>
            <a:ext cx="2949593" cy="816336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Rectangle 3"/>
          <p:cNvSpPr/>
          <p:nvPr userDrawn="1"/>
        </p:nvSpPr>
        <p:spPr>
          <a:xfrm>
            <a:off x="2815532" y="9792316"/>
            <a:ext cx="2677416" cy="89949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ZoneTexte 19"/>
          <p:cNvSpPr txBox="1"/>
          <p:nvPr userDrawn="1"/>
        </p:nvSpPr>
        <p:spPr>
          <a:xfrm rot="16200000">
            <a:off x="5231229" y="5997425"/>
            <a:ext cx="4486794" cy="169277"/>
          </a:xfrm>
          <a:prstGeom prst="rect">
            <a:avLst/>
          </a:prstGeom>
          <a:noFill/>
        </p:spPr>
        <p:txBody>
          <a:bodyPr wrap="square" rtlCol="0">
            <a:spAutoFit/>
          </a:bodyPr>
          <a:lstStyle/>
          <a:p>
            <a:r>
              <a:rPr lang="en-US" sz="500" dirty="0">
                <a:solidFill>
                  <a:srgbClr val="01162D"/>
                </a:solidFill>
                <a:latin typeface="Roboto" pitchFamily="2" charset="0"/>
                <a:ea typeface="Roboto" pitchFamily="2" charset="0"/>
              </a:rPr>
              <a:t>Conception : service communication PULSALYS. </a:t>
            </a:r>
            <a:r>
              <a:rPr lang="en-US" sz="500" dirty="0" err="1">
                <a:solidFill>
                  <a:srgbClr val="01162D"/>
                </a:solidFill>
                <a:latin typeface="Roboto" pitchFamily="2" charset="0"/>
                <a:ea typeface="Roboto" pitchFamily="2" charset="0"/>
              </a:rPr>
              <a:t>Crédits</a:t>
            </a:r>
            <a:r>
              <a:rPr lang="en-US" sz="500" dirty="0">
                <a:solidFill>
                  <a:srgbClr val="01162D"/>
                </a:solidFill>
                <a:latin typeface="Roboto" pitchFamily="2" charset="0"/>
                <a:ea typeface="Roboto" pitchFamily="2" charset="0"/>
              </a:rPr>
              <a:t> photos : © </a:t>
            </a:r>
            <a:r>
              <a:rPr lang="en-US" sz="500" dirty="0">
                <a:solidFill>
                  <a:srgbClr val="4C4C68"/>
                </a:solidFill>
                <a:latin typeface="Roboto" pitchFamily="2" charset="0"/>
                <a:ea typeface="Roboto" pitchFamily="2" charset="0"/>
              </a:rPr>
              <a:t>SHUTTERSTOCK</a:t>
            </a:r>
            <a:endParaRPr lang="fr-FR" sz="500" b="1" dirty="0">
              <a:solidFill>
                <a:srgbClr val="4C4C68"/>
              </a:solidFill>
              <a:latin typeface="Roboto" pitchFamily="2" charset="0"/>
              <a:ea typeface="Roboto" pitchFamily="2" charset="0"/>
            </a:endParaRPr>
          </a:p>
        </p:txBody>
      </p:sp>
      <p:sp>
        <p:nvSpPr>
          <p:cNvPr id="27" name="Triangle rectangle 6"/>
          <p:cNvSpPr/>
          <p:nvPr userDrawn="1"/>
        </p:nvSpPr>
        <p:spPr>
          <a:xfrm rot="10800000" flipH="1">
            <a:off x="-15928" y="-5688"/>
            <a:ext cx="367382" cy="1531124"/>
          </a:xfrm>
          <a:custGeom>
            <a:avLst/>
            <a:gdLst>
              <a:gd name="connsiteX0" fmla="*/ 0 w 350550"/>
              <a:gd name="connsiteY0" fmla="*/ 1857946 h 1857946"/>
              <a:gd name="connsiteX1" fmla="*/ 0 w 350550"/>
              <a:gd name="connsiteY1" fmla="*/ 0 h 1857946"/>
              <a:gd name="connsiteX2" fmla="*/ 350550 w 350550"/>
              <a:gd name="connsiteY2" fmla="*/ 1857946 h 1857946"/>
              <a:gd name="connsiteX3" fmla="*/ 0 w 350550"/>
              <a:gd name="connsiteY3" fmla="*/ 1857946 h 1857946"/>
              <a:gd name="connsiteX0" fmla="*/ 0 w 445800"/>
              <a:gd name="connsiteY0" fmla="*/ 1857946 h 1857946"/>
              <a:gd name="connsiteX1" fmla="*/ 0 w 445800"/>
              <a:gd name="connsiteY1" fmla="*/ 0 h 1857946"/>
              <a:gd name="connsiteX2" fmla="*/ 445800 w 445800"/>
              <a:gd name="connsiteY2" fmla="*/ 1857946 h 1857946"/>
              <a:gd name="connsiteX3" fmla="*/ 0 w 445800"/>
              <a:gd name="connsiteY3" fmla="*/ 1857946 h 1857946"/>
            </a:gdLst>
            <a:ahLst/>
            <a:cxnLst>
              <a:cxn ang="0">
                <a:pos x="connsiteX0" y="connsiteY0"/>
              </a:cxn>
              <a:cxn ang="0">
                <a:pos x="connsiteX1" y="connsiteY1"/>
              </a:cxn>
              <a:cxn ang="0">
                <a:pos x="connsiteX2" y="connsiteY2"/>
              </a:cxn>
              <a:cxn ang="0">
                <a:pos x="connsiteX3" y="connsiteY3"/>
              </a:cxn>
            </a:cxnLst>
            <a:rect l="l" t="t" r="r" b="b"/>
            <a:pathLst>
              <a:path w="445800" h="1857946">
                <a:moveTo>
                  <a:pt x="0" y="1857946"/>
                </a:moveTo>
                <a:lnTo>
                  <a:pt x="0" y="0"/>
                </a:lnTo>
                <a:lnTo>
                  <a:pt x="445800" y="1857946"/>
                </a:lnTo>
                <a:lnTo>
                  <a:pt x="0" y="1857946"/>
                </a:lnTo>
                <a:close/>
              </a:path>
            </a:pathLst>
          </a:custGeom>
          <a:solidFill>
            <a:srgbClr val="4C4C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Rectangle 81"/>
          <p:cNvSpPr/>
          <p:nvPr userDrawn="1"/>
        </p:nvSpPr>
        <p:spPr>
          <a:xfrm>
            <a:off x="7017544" y="-3175"/>
            <a:ext cx="542131" cy="1528610"/>
          </a:xfrm>
          <a:custGeom>
            <a:avLst/>
            <a:gdLst>
              <a:gd name="connsiteX0" fmla="*/ 0 w 542131"/>
              <a:gd name="connsiteY0" fmla="*/ 0 h 1525435"/>
              <a:gd name="connsiteX1" fmla="*/ 542131 w 542131"/>
              <a:gd name="connsiteY1" fmla="*/ 0 h 1525435"/>
              <a:gd name="connsiteX2" fmla="*/ 542131 w 542131"/>
              <a:gd name="connsiteY2" fmla="*/ 1525435 h 1525435"/>
              <a:gd name="connsiteX3" fmla="*/ 0 w 542131"/>
              <a:gd name="connsiteY3" fmla="*/ 1525435 h 1525435"/>
              <a:gd name="connsiteX4" fmla="*/ 0 w 542131"/>
              <a:gd name="connsiteY4" fmla="*/ 0 h 1525435"/>
              <a:gd name="connsiteX0" fmla="*/ 136525 w 542131"/>
              <a:gd name="connsiteY0" fmla="*/ 0 h 1525435"/>
              <a:gd name="connsiteX1" fmla="*/ 542131 w 542131"/>
              <a:gd name="connsiteY1" fmla="*/ 0 h 1525435"/>
              <a:gd name="connsiteX2" fmla="*/ 542131 w 542131"/>
              <a:gd name="connsiteY2" fmla="*/ 1525435 h 1525435"/>
              <a:gd name="connsiteX3" fmla="*/ 0 w 542131"/>
              <a:gd name="connsiteY3" fmla="*/ 1525435 h 1525435"/>
              <a:gd name="connsiteX4" fmla="*/ 136525 w 542131"/>
              <a:gd name="connsiteY4" fmla="*/ 0 h 1525435"/>
              <a:gd name="connsiteX0" fmla="*/ 314325 w 542131"/>
              <a:gd name="connsiteY0" fmla="*/ 0 h 1528610"/>
              <a:gd name="connsiteX1" fmla="*/ 542131 w 542131"/>
              <a:gd name="connsiteY1" fmla="*/ 3175 h 1528610"/>
              <a:gd name="connsiteX2" fmla="*/ 542131 w 542131"/>
              <a:gd name="connsiteY2" fmla="*/ 1528610 h 1528610"/>
              <a:gd name="connsiteX3" fmla="*/ 0 w 542131"/>
              <a:gd name="connsiteY3" fmla="*/ 1528610 h 1528610"/>
              <a:gd name="connsiteX4" fmla="*/ 314325 w 542131"/>
              <a:gd name="connsiteY4" fmla="*/ 0 h 1528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2131" h="1528610">
                <a:moveTo>
                  <a:pt x="314325" y="0"/>
                </a:moveTo>
                <a:lnTo>
                  <a:pt x="542131" y="3175"/>
                </a:lnTo>
                <a:lnTo>
                  <a:pt x="542131" y="1528610"/>
                </a:lnTo>
                <a:lnTo>
                  <a:pt x="0" y="1528610"/>
                </a:lnTo>
                <a:lnTo>
                  <a:pt x="314325" y="0"/>
                </a:lnTo>
                <a:close/>
              </a:path>
            </a:pathLst>
          </a:custGeom>
          <a:solidFill>
            <a:srgbClr val="4C4C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1" name="ZoneTexte 60"/>
          <p:cNvSpPr txBox="1"/>
          <p:nvPr userDrawn="1"/>
        </p:nvSpPr>
        <p:spPr>
          <a:xfrm>
            <a:off x="3079504" y="9869168"/>
            <a:ext cx="2413444" cy="584775"/>
          </a:xfrm>
          <a:prstGeom prst="rect">
            <a:avLst/>
          </a:prstGeom>
          <a:noFill/>
        </p:spPr>
        <p:txBody>
          <a:bodyPr wrap="square" rtlCol="0">
            <a:spAutoFit/>
          </a:bodyPr>
          <a:lstStyle/>
          <a:p>
            <a:r>
              <a:rPr lang="en-US" sz="800" b="1" dirty="0">
                <a:solidFill>
                  <a:srgbClr val="4C4C68"/>
                </a:solidFill>
                <a:latin typeface="Roboto" pitchFamily="2" charset="0"/>
                <a:ea typeface="Roboto" pitchFamily="2" charset="0"/>
              </a:rPr>
              <a:t>RETROUVEZ</a:t>
            </a:r>
            <a:r>
              <a:rPr lang="en-US" sz="800" b="1" baseline="0" dirty="0">
                <a:solidFill>
                  <a:srgbClr val="4C4C68"/>
                </a:solidFill>
                <a:latin typeface="Roboto" pitchFamily="2" charset="0"/>
                <a:ea typeface="Roboto" pitchFamily="2" charset="0"/>
              </a:rPr>
              <a:t> </a:t>
            </a:r>
            <a:r>
              <a:rPr lang="en-US" sz="800" b="1" dirty="0">
                <a:solidFill>
                  <a:srgbClr val="4C4C68"/>
                </a:solidFill>
                <a:latin typeface="Roboto" pitchFamily="2" charset="0"/>
                <a:ea typeface="Roboto" pitchFamily="2" charset="0"/>
              </a:rPr>
              <a:t>NOS OPPORTUNITÉS </a:t>
            </a:r>
          </a:p>
          <a:p>
            <a:r>
              <a:rPr lang="en-US" sz="800" dirty="0">
                <a:solidFill>
                  <a:srgbClr val="4C4C68"/>
                </a:solidFill>
                <a:latin typeface="Roboto" pitchFamily="2" charset="0"/>
                <a:ea typeface="Roboto" pitchFamily="2" charset="0"/>
                <a:hlinkClick r:id="rId3"/>
              </a:rPr>
              <a:t>https://www.pulsalys.fr/article/nos-offres-de-technologie/</a:t>
            </a:r>
            <a:endParaRPr lang="en-US" sz="800" dirty="0">
              <a:solidFill>
                <a:srgbClr val="4C4C68"/>
              </a:solidFill>
              <a:latin typeface="Roboto" pitchFamily="2" charset="0"/>
              <a:ea typeface="Roboto" pitchFamily="2" charset="0"/>
            </a:endParaRPr>
          </a:p>
          <a:p>
            <a:endParaRPr lang="fr-FR" sz="800" dirty="0">
              <a:solidFill>
                <a:srgbClr val="4C4C68"/>
              </a:solidFill>
              <a:latin typeface="Roboto" pitchFamily="2" charset="0"/>
              <a:ea typeface="Roboto" pitchFamily="2" charset="0"/>
            </a:endParaRPr>
          </a:p>
        </p:txBody>
      </p:sp>
      <p:sp>
        <p:nvSpPr>
          <p:cNvPr id="75" name="ZoneTexte 74"/>
          <p:cNvSpPr txBox="1"/>
          <p:nvPr userDrawn="1"/>
        </p:nvSpPr>
        <p:spPr>
          <a:xfrm>
            <a:off x="3073154" y="10282421"/>
            <a:ext cx="1343468" cy="400110"/>
          </a:xfrm>
          <a:prstGeom prst="rect">
            <a:avLst/>
          </a:prstGeom>
          <a:noFill/>
        </p:spPr>
        <p:txBody>
          <a:bodyPr wrap="square" rtlCol="0">
            <a:spAutoFit/>
          </a:bodyPr>
          <a:lstStyle/>
          <a:p>
            <a:r>
              <a:rPr lang="fr-FR" sz="500" dirty="0">
                <a:solidFill>
                  <a:srgbClr val="4C4C68"/>
                </a:solidFill>
                <a:latin typeface="Roboto" pitchFamily="2" charset="0"/>
                <a:ea typeface="Roboto" pitchFamily="2" charset="0"/>
              </a:rPr>
              <a:t>PULSALYS </a:t>
            </a:r>
          </a:p>
          <a:p>
            <a:r>
              <a:rPr lang="fr-FR" sz="500" dirty="0">
                <a:solidFill>
                  <a:srgbClr val="4C4C68"/>
                </a:solidFill>
                <a:latin typeface="Roboto" pitchFamily="2" charset="0"/>
                <a:ea typeface="Roboto" pitchFamily="2" charset="0"/>
              </a:rPr>
              <a:t>47 bd du 11 novembre 1918 - CS 90170</a:t>
            </a:r>
          </a:p>
          <a:p>
            <a:r>
              <a:rPr lang="fr-FR" sz="500" dirty="0">
                <a:solidFill>
                  <a:srgbClr val="4C4C68"/>
                </a:solidFill>
                <a:latin typeface="Roboto" pitchFamily="2" charset="0"/>
                <a:ea typeface="Roboto" pitchFamily="2" charset="0"/>
              </a:rPr>
              <a:t>69625 Villeurbanne Cedex</a:t>
            </a:r>
          </a:p>
          <a:p>
            <a:r>
              <a:rPr lang="fr-FR" sz="500" dirty="0">
                <a:solidFill>
                  <a:srgbClr val="4C4C68"/>
                </a:solidFill>
                <a:latin typeface="Roboto" pitchFamily="2" charset="0"/>
                <a:ea typeface="Roboto" pitchFamily="2" charset="0"/>
              </a:rPr>
              <a:t>FRANCE</a:t>
            </a:r>
          </a:p>
        </p:txBody>
      </p:sp>
      <p:grpSp>
        <p:nvGrpSpPr>
          <p:cNvPr id="76" name="Groupe 75"/>
          <p:cNvGrpSpPr/>
          <p:nvPr userDrawn="1"/>
        </p:nvGrpSpPr>
        <p:grpSpPr>
          <a:xfrm>
            <a:off x="2970610" y="1525738"/>
            <a:ext cx="2580880" cy="9173219"/>
            <a:chOff x="2970610" y="1525738"/>
            <a:chExt cx="2580880" cy="9173219"/>
          </a:xfrm>
        </p:grpSpPr>
        <p:cxnSp>
          <p:nvCxnSpPr>
            <p:cNvPr id="77" name="Connecteur droit 76"/>
            <p:cNvCxnSpPr/>
            <p:nvPr/>
          </p:nvCxnSpPr>
          <p:spPr>
            <a:xfrm>
              <a:off x="2970610" y="1525738"/>
              <a:ext cx="17762" cy="820405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78" name="Connecteur droit 77"/>
            <p:cNvCxnSpPr/>
            <p:nvPr/>
          </p:nvCxnSpPr>
          <p:spPr>
            <a:xfrm flipH="1">
              <a:off x="2986528" y="9734076"/>
              <a:ext cx="2542735"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79" name="Connecteur droit 78"/>
            <p:cNvCxnSpPr/>
            <p:nvPr/>
          </p:nvCxnSpPr>
          <p:spPr>
            <a:xfrm flipV="1">
              <a:off x="5551490" y="9735441"/>
              <a:ext cx="0" cy="963516"/>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sp>
        <p:nvSpPr>
          <p:cNvPr id="85" name="Rectangle 84"/>
          <p:cNvSpPr/>
          <p:nvPr userDrawn="1"/>
        </p:nvSpPr>
        <p:spPr>
          <a:xfrm>
            <a:off x="938145" y="1579182"/>
            <a:ext cx="1995519" cy="33504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nvGrpSpPr>
          <p:cNvPr id="86" name="Groupe 85"/>
          <p:cNvGrpSpPr/>
          <p:nvPr userDrawn="1"/>
        </p:nvGrpSpPr>
        <p:grpSpPr>
          <a:xfrm>
            <a:off x="-15928" y="1574399"/>
            <a:ext cx="1135227" cy="339822"/>
            <a:chOff x="-15928" y="1597259"/>
            <a:chExt cx="1135227" cy="339822"/>
          </a:xfrm>
        </p:grpSpPr>
        <p:sp>
          <p:nvSpPr>
            <p:cNvPr id="87" name="Rectangle 86"/>
            <p:cNvSpPr/>
            <p:nvPr/>
          </p:nvSpPr>
          <p:spPr>
            <a:xfrm>
              <a:off x="-15928" y="1597259"/>
              <a:ext cx="917128" cy="339822"/>
            </a:xfrm>
            <a:prstGeom prst="rect">
              <a:avLst/>
            </a:prstGeom>
            <a:solidFill>
              <a:srgbClr val="4C4C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8" name="ZoneTexte 87"/>
            <p:cNvSpPr txBox="1"/>
            <p:nvPr/>
          </p:nvSpPr>
          <p:spPr>
            <a:xfrm>
              <a:off x="17735" y="1643500"/>
              <a:ext cx="1101564" cy="246221"/>
            </a:xfrm>
            <a:prstGeom prst="rect">
              <a:avLst/>
            </a:prstGeom>
            <a:noFill/>
          </p:spPr>
          <p:txBody>
            <a:bodyPr wrap="square" rtlCol="0">
              <a:spAutoFit/>
            </a:bodyPr>
            <a:lstStyle/>
            <a:p>
              <a:r>
                <a:rPr lang="fr-FR" sz="1000" b="1" dirty="0">
                  <a:solidFill>
                    <a:schemeClr val="bg1"/>
                  </a:solidFill>
                  <a:latin typeface="Roboto" pitchFamily="2" charset="0"/>
                  <a:ea typeface="Roboto" pitchFamily="2" charset="0"/>
                </a:rPr>
                <a:t>RÉFÉRENCE</a:t>
              </a:r>
            </a:p>
          </p:txBody>
        </p:sp>
      </p:grpSp>
      <p:sp>
        <p:nvSpPr>
          <p:cNvPr id="28" name="Rectangle 27"/>
          <p:cNvSpPr/>
          <p:nvPr userDrawn="1"/>
        </p:nvSpPr>
        <p:spPr>
          <a:xfrm>
            <a:off x="938145" y="1951728"/>
            <a:ext cx="1995519" cy="525679"/>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9" name="Rectangle 28"/>
          <p:cNvSpPr/>
          <p:nvPr userDrawn="1"/>
        </p:nvSpPr>
        <p:spPr>
          <a:xfrm>
            <a:off x="-15928" y="1951727"/>
            <a:ext cx="917128" cy="525600"/>
          </a:xfrm>
          <a:prstGeom prst="rect">
            <a:avLst/>
          </a:prstGeom>
          <a:solidFill>
            <a:srgbClr val="4C4C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ZoneTexte 30"/>
          <p:cNvSpPr txBox="1"/>
          <p:nvPr userDrawn="1"/>
        </p:nvSpPr>
        <p:spPr>
          <a:xfrm>
            <a:off x="-8309" y="2085974"/>
            <a:ext cx="1062774" cy="246221"/>
          </a:xfrm>
          <a:prstGeom prst="rect">
            <a:avLst/>
          </a:prstGeom>
          <a:noFill/>
        </p:spPr>
        <p:txBody>
          <a:bodyPr wrap="square" rtlCol="0">
            <a:spAutoFit/>
          </a:bodyPr>
          <a:lstStyle/>
          <a:p>
            <a:r>
              <a:rPr lang="fr-FR" sz="1000" b="1" dirty="0">
                <a:solidFill>
                  <a:schemeClr val="bg1"/>
                </a:solidFill>
                <a:latin typeface="Roboto" pitchFamily="2" charset="0"/>
                <a:ea typeface="Roboto" pitchFamily="2" charset="0"/>
              </a:rPr>
              <a:t>MOTS-CLÉS</a:t>
            </a:r>
          </a:p>
        </p:txBody>
      </p:sp>
      <p:pic>
        <p:nvPicPr>
          <p:cNvPr id="2" name="Image 1" descr="Une image contenant logo&#10;&#10;Description générée automatiquement">
            <a:extLst>
              <a:ext uri="{FF2B5EF4-FFF2-40B4-BE49-F238E27FC236}">
                <a16:creationId xmlns:a16="http://schemas.microsoft.com/office/drawing/2014/main" id="{87808456-BAE2-EEDD-06CF-ECF1683576AB}"/>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683977" y="10145129"/>
            <a:ext cx="1848784" cy="539960"/>
          </a:xfrm>
          <a:prstGeom prst="rect">
            <a:avLst/>
          </a:prstGeom>
        </p:spPr>
      </p:pic>
      <p:pic>
        <p:nvPicPr>
          <p:cNvPr id="7" name="Image 6" descr="Une image contenant texte, Police, logo, Graphique&#10;&#10;Description générée automatiquement">
            <a:extLst>
              <a:ext uri="{FF2B5EF4-FFF2-40B4-BE49-F238E27FC236}">
                <a16:creationId xmlns:a16="http://schemas.microsoft.com/office/drawing/2014/main" id="{BDB3F22D-988E-FA97-9B79-EBA263AE87C5}"/>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5638788" y="9779064"/>
            <a:ext cx="1878548" cy="273299"/>
          </a:xfrm>
          <a:prstGeom prst="rect">
            <a:avLst/>
          </a:prstGeom>
        </p:spPr>
      </p:pic>
    </p:spTree>
    <p:extLst>
      <p:ext uri="{BB962C8B-B14F-4D97-AF65-F5344CB8AC3E}">
        <p14:creationId xmlns:p14="http://schemas.microsoft.com/office/powerpoint/2010/main" val="1148710276"/>
      </p:ext>
    </p:extLst>
  </p:cSld>
  <p:clrMap bg1="lt1" tx1="dk1" bg2="lt2" tx2="dk2" accent1="accent1" accent2="accent2" accent3="accent3" accent4="accent4" accent5="accent5" accent6="accent6" hlink="hlink" folHlink="folHlink"/>
  <p:sldLayoutIdLst>
    <p:sldLayoutId id="2147483695" r:id="rId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Image 45" descr="Une image contenant nourriture, Bouteille en plastique, bleu, fluide&#10;&#10;Le contenu généré par l’IA peut être incorrect.">
            <a:extLst>
              <a:ext uri="{FF2B5EF4-FFF2-40B4-BE49-F238E27FC236}">
                <a16:creationId xmlns:a16="http://schemas.microsoft.com/office/drawing/2014/main" id="{9461EA92-578B-C80B-9776-75D24E03D01F}"/>
              </a:ext>
            </a:extLst>
          </p:cNvPr>
          <p:cNvPicPr>
            <a:picLocks noChangeAspect="1"/>
          </p:cNvPicPr>
          <p:nvPr/>
        </p:nvPicPr>
        <p:blipFill>
          <a:blip r:embed="rId2" cstate="print">
            <a:extLst>
              <a:ext uri="{28A0092B-C50C-407E-A947-70E740481C1C}">
                <a14:useLocalDpi xmlns:a14="http://schemas.microsoft.com/office/drawing/2010/main" val="0"/>
              </a:ext>
            </a:extLst>
          </a:blip>
          <a:srcRect t="3597" b="7664"/>
          <a:stretch/>
        </p:blipFill>
        <p:spPr>
          <a:xfrm>
            <a:off x="5094985" y="0"/>
            <a:ext cx="2302408" cy="1523596"/>
          </a:xfrm>
          <a:prstGeom prst="rect">
            <a:avLst/>
          </a:prstGeom>
        </p:spPr>
      </p:pic>
      <p:grpSp>
        <p:nvGrpSpPr>
          <p:cNvPr id="34" name="Groupe 33"/>
          <p:cNvGrpSpPr/>
          <p:nvPr/>
        </p:nvGrpSpPr>
        <p:grpSpPr>
          <a:xfrm>
            <a:off x="3121366" y="1650044"/>
            <a:ext cx="4319919" cy="3580703"/>
            <a:chOff x="3122376" y="1662090"/>
            <a:chExt cx="3815873" cy="3580703"/>
          </a:xfrm>
        </p:grpSpPr>
        <p:grpSp>
          <p:nvGrpSpPr>
            <p:cNvPr id="2" name="Groupe 1"/>
            <p:cNvGrpSpPr/>
            <p:nvPr/>
          </p:nvGrpSpPr>
          <p:grpSpPr>
            <a:xfrm>
              <a:off x="3261202" y="1662090"/>
              <a:ext cx="3222513" cy="307777"/>
              <a:chOff x="3157968" y="1794149"/>
              <a:chExt cx="3222513" cy="307777"/>
            </a:xfrm>
          </p:grpSpPr>
          <p:sp>
            <p:nvSpPr>
              <p:cNvPr id="3" name="ZoneTexte 2"/>
              <p:cNvSpPr txBox="1"/>
              <p:nvPr/>
            </p:nvSpPr>
            <p:spPr>
              <a:xfrm>
                <a:off x="3157968" y="1794149"/>
                <a:ext cx="3222513" cy="307777"/>
              </a:xfrm>
              <a:prstGeom prst="rect">
                <a:avLst/>
              </a:prstGeom>
              <a:noFill/>
            </p:spPr>
            <p:txBody>
              <a:bodyPr wrap="square" rtlCol="0">
                <a:spAutoFit/>
              </a:bodyPr>
              <a:lstStyle/>
              <a:p>
                <a:r>
                  <a:rPr lang="fr-FR" sz="1400" b="1" dirty="0">
                    <a:solidFill>
                      <a:srgbClr val="EB6408"/>
                    </a:solidFill>
                    <a:latin typeface="Roboto" pitchFamily="2" charset="0"/>
                    <a:ea typeface="Roboto" pitchFamily="2" charset="0"/>
                  </a:rPr>
                  <a:t>DESCRIPTION</a:t>
                </a:r>
              </a:p>
            </p:txBody>
          </p:sp>
          <p:cxnSp>
            <p:nvCxnSpPr>
              <p:cNvPr id="4" name="Connecteur droit 3"/>
              <p:cNvCxnSpPr/>
              <p:nvPr/>
            </p:nvCxnSpPr>
            <p:spPr>
              <a:xfrm>
                <a:off x="3261202" y="2100953"/>
                <a:ext cx="1109378" cy="0"/>
              </a:xfrm>
              <a:prstGeom prst="line">
                <a:avLst/>
              </a:prstGeom>
              <a:ln>
                <a:solidFill>
                  <a:srgbClr val="EB6408"/>
                </a:solidFill>
              </a:ln>
            </p:spPr>
            <p:style>
              <a:lnRef idx="1">
                <a:schemeClr val="dk1"/>
              </a:lnRef>
              <a:fillRef idx="0">
                <a:schemeClr val="dk1"/>
              </a:fillRef>
              <a:effectRef idx="0">
                <a:schemeClr val="dk1"/>
              </a:effectRef>
              <a:fontRef idx="minor">
                <a:schemeClr val="tx1"/>
              </a:fontRef>
            </p:style>
          </p:cxnSp>
        </p:grpSp>
        <p:sp>
          <p:nvSpPr>
            <p:cNvPr id="5" name="ZoneTexte 4"/>
            <p:cNvSpPr txBox="1"/>
            <p:nvPr/>
          </p:nvSpPr>
          <p:spPr>
            <a:xfrm>
              <a:off x="3122376" y="2025246"/>
              <a:ext cx="3815873" cy="3217547"/>
            </a:xfrm>
            <a:prstGeom prst="rect">
              <a:avLst/>
            </a:prstGeom>
            <a:noFill/>
          </p:spPr>
          <p:txBody>
            <a:bodyPr wrap="square" rtlCol="0">
              <a:spAutoFit/>
            </a:bodyPr>
            <a:lstStyle/>
            <a:p>
              <a:pPr algn="just">
                <a:lnSpc>
                  <a:spcPct val="120000"/>
                </a:lnSpc>
              </a:pPr>
              <a:r>
                <a:rPr lang="fr-FR" sz="1000" dirty="0">
                  <a:solidFill>
                    <a:srgbClr val="4C4C68"/>
                  </a:solidFill>
                  <a:latin typeface="Roboto"/>
                  <a:ea typeface="MS Mincho" panose="02020609040205080304" pitchFamily="49" charset="-128"/>
                  <a:cs typeface="Times New Roman" panose="02020603050405020304" pitchFamily="18" charset="0"/>
                </a:rPr>
                <a:t>Le projet </a:t>
              </a:r>
              <a:r>
                <a:rPr lang="fr-FR" sz="1000" dirty="0" err="1">
                  <a:solidFill>
                    <a:srgbClr val="4C4C68"/>
                  </a:solidFill>
                  <a:latin typeface="Roboto"/>
                  <a:ea typeface="MS Mincho" panose="02020609040205080304" pitchFamily="49" charset="-128"/>
                  <a:cs typeface="Times New Roman" panose="02020603050405020304" pitchFamily="18" charset="0"/>
                </a:rPr>
                <a:t>Decotex</a:t>
              </a:r>
              <a:r>
                <a:rPr lang="fr-FR" sz="1000" dirty="0">
                  <a:solidFill>
                    <a:srgbClr val="4C4C68"/>
                  </a:solidFill>
                  <a:latin typeface="Roboto"/>
                  <a:ea typeface="MS Mincho" panose="02020609040205080304" pitchFamily="49" charset="-128"/>
                  <a:cs typeface="Times New Roman" panose="02020603050405020304" pitchFamily="18" charset="0"/>
                </a:rPr>
                <a:t> a permis de mettre au point un procédé de décoloration sélectif innovant reposant sur l’emploi de solvants eutectiques profonds (DES) optimisé pour chaque couple de fibre (PET, coton, élasthanne, etc.) et famille de colorants, en vue de leur réemploi dans des procédés de recyclage fil à fil.</a:t>
              </a:r>
            </a:p>
            <a:p>
              <a:pPr algn="just">
                <a:lnSpc>
                  <a:spcPct val="120000"/>
                </a:lnSpc>
              </a:pPr>
              <a:r>
                <a:rPr lang="fr-FR" sz="1000" dirty="0">
                  <a:solidFill>
                    <a:srgbClr val="4C4C68"/>
                  </a:solidFill>
                  <a:latin typeface="Roboto"/>
                  <a:ea typeface="MS Mincho" panose="02020609040205080304" pitchFamily="49" charset="-128"/>
                  <a:cs typeface="Times New Roman" panose="02020603050405020304" pitchFamily="18" charset="0"/>
                </a:rPr>
                <a:t>Une base de données référençant les DES présentant la meilleure affinité moléculaire avec les colorants et garantissant l’intégrité des fibres textiles a ainsi été consolidée, tout en tenant compte de leurs paramètres de mise en œuvre : Température, viscosité, phase, récupérabilité, degré de conformité REACH, disponibilité commerciale, coût…. </a:t>
              </a:r>
            </a:p>
            <a:p>
              <a:pPr algn="just">
                <a:lnSpc>
                  <a:spcPct val="120000"/>
                </a:lnSpc>
              </a:pPr>
              <a:endParaRPr lang="fr-FR" sz="1000" dirty="0">
                <a:solidFill>
                  <a:srgbClr val="4C4C68"/>
                </a:solidFill>
                <a:latin typeface="Roboto"/>
                <a:ea typeface="MS Mincho" panose="02020609040205080304" pitchFamily="49" charset="-128"/>
                <a:cs typeface="Times New Roman" panose="02020603050405020304" pitchFamily="18" charset="0"/>
              </a:endParaRPr>
            </a:p>
            <a:p>
              <a:pPr algn="just">
                <a:lnSpc>
                  <a:spcPct val="120000"/>
                </a:lnSpc>
              </a:pPr>
              <a:r>
                <a:rPr lang="fr-FR" sz="1000" dirty="0">
                  <a:solidFill>
                    <a:srgbClr val="4C4C68"/>
                  </a:solidFill>
                  <a:latin typeface="Roboto"/>
                  <a:ea typeface="MS Mincho" panose="02020609040205080304" pitchFamily="49" charset="-128"/>
                  <a:cs typeface="Times New Roman" panose="02020603050405020304" pitchFamily="18" charset="0"/>
                </a:rPr>
                <a:t>Ainsi l’entreprise valorisatrice pourra enrichir son activité d’une technologie de décoloration sélective : </a:t>
              </a:r>
            </a:p>
            <a:p>
              <a:pPr marL="171450" indent="-171450" algn="just">
                <a:lnSpc>
                  <a:spcPct val="120000"/>
                </a:lnSpc>
                <a:buFontTx/>
                <a:buChar char="-"/>
              </a:pPr>
              <a:r>
                <a:rPr lang="fr-FR" sz="1000" dirty="0">
                  <a:solidFill>
                    <a:srgbClr val="4C4C68"/>
                  </a:solidFill>
                  <a:latin typeface="Roboto"/>
                  <a:ea typeface="MS Mincho" panose="02020609040205080304" pitchFamily="49" charset="-128"/>
                  <a:cs typeface="Times New Roman" panose="02020603050405020304" pitchFamily="18" charset="0"/>
                </a:rPr>
                <a:t>Permettant d’identifier le protocole de décoloration optimal pour chaque type de textile/ coloris,</a:t>
              </a:r>
            </a:p>
            <a:p>
              <a:pPr marL="171450" indent="-171450" algn="just">
                <a:lnSpc>
                  <a:spcPct val="120000"/>
                </a:lnSpc>
                <a:buFontTx/>
                <a:buChar char="-"/>
              </a:pPr>
              <a:r>
                <a:rPr lang="fr-FR" sz="1000" dirty="0">
                  <a:solidFill>
                    <a:srgbClr val="4C4C68"/>
                  </a:solidFill>
                  <a:latin typeface="Roboto"/>
                  <a:ea typeface="MS Mincho" panose="02020609040205080304" pitchFamily="49" charset="-128"/>
                  <a:cs typeface="Times New Roman" panose="02020603050405020304" pitchFamily="18" charset="0"/>
                </a:rPr>
                <a:t>Réduisant la quantité résiduelle de colorants/pigments perturbants les procédés de recyclage textile chimiques</a:t>
              </a:r>
            </a:p>
          </p:txBody>
        </p:sp>
      </p:grpSp>
      <p:grpSp>
        <p:nvGrpSpPr>
          <p:cNvPr id="36" name="Groupe 35"/>
          <p:cNvGrpSpPr/>
          <p:nvPr/>
        </p:nvGrpSpPr>
        <p:grpSpPr>
          <a:xfrm>
            <a:off x="3260192" y="6718654"/>
            <a:ext cx="3815873" cy="788318"/>
            <a:chOff x="3261202" y="6322782"/>
            <a:chExt cx="3815873" cy="788318"/>
          </a:xfrm>
        </p:grpSpPr>
        <p:grpSp>
          <p:nvGrpSpPr>
            <p:cNvPr id="6" name="Groupe 5"/>
            <p:cNvGrpSpPr/>
            <p:nvPr/>
          </p:nvGrpSpPr>
          <p:grpSpPr>
            <a:xfrm>
              <a:off x="3261202" y="6322782"/>
              <a:ext cx="3222513" cy="316329"/>
              <a:chOff x="3157968" y="1794149"/>
              <a:chExt cx="3222513" cy="316329"/>
            </a:xfrm>
          </p:grpSpPr>
          <p:sp>
            <p:nvSpPr>
              <p:cNvPr id="7" name="ZoneTexte 6"/>
              <p:cNvSpPr txBox="1"/>
              <p:nvPr/>
            </p:nvSpPr>
            <p:spPr>
              <a:xfrm>
                <a:off x="3157968" y="1794149"/>
                <a:ext cx="3222513" cy="307777"/>
              </a:xfrm>
              <a:prstGeom prst="rect">
                <a:avLst/>
              </a:prstGeom>
              <a:noFill/>
            </p:spPr>
            <p:txBody>
              <a:bodyPr wrap="square" rtlCol="0">
                <a:spAutoFit/>
              </a:bodyPr>
              <a:lstStyle/>
              <a:p>
                <a:r>
                  <a:rPr lang="fr-FR" sz="1400" b="1" dirty="0">
                    <a:solidFill>
                      <a:srgbClr val="EB6408"/>
                    </a:solidFill>
                    <a:latin typeface="Roboto" pitchFamily="2" charset="0"/>
                    <a:ea typeface="Roboto" pitchFamily="2" charset="0"/>
                  </a:rPr>
                  <a:t>STADE DE DÉVELOPPEMENT</a:t>
                </a:r>
              </a:p>
            </p:txBody>
          </p:sp>
          <p:cxnSp>
            <p:nvCxnSpPr>
              <p:cNvPr id="8" name="Connecteur droit 7"/>
              <p:cNvCxnSpPr/>
              <p:nvPr/>
            </p:nvCxnSpPr>
            <p:spPr>
              <a:xfrm>
                <a:off x="3261202" y="2110478"/>
                <a:ext cx="2268254" cy="0"/>
              </a:xfrm>
              <a:prstGeom prst="line">
                <a:avLst/>
              </a:prstGeom>
              <a:ln>
                <a:solidFill>
                  <a:srgbClr val="EB6408"/>
                </a:solidFill>
              </a:ln>
            </p:spPr>
            <p:style>
              <a:lnRef idx="1">
                <a:schemeClr val="dk1"/>
              </a:lnRef>
              <a:fillRef idx="0">
                <a:schemeClr val="dk1"/>
              </a:fillRef>
              <a:effectRef idx="0">
                <a:schemeClr val="dk1"/>
              </a:effectRef>
              <a:fontRef idx="minor">
                <a:schemeClr val="tx1"/>
              </a:fontRef>
            </p:style>
          </p:cxnSp>
        </p:grpSp>
        <p:sp>
          <p:nvSpPr>
            <p:cNvPr id="9" name="ZoneTexte 8"/>
            <p:cNvSpPr txBox="1"/>
            <p:nvPr/>
          </p:nvSpPr>
          <p:spPr>
            <a:xfrm>
              <a:off x="3261202" y="6663542"/>
              <a:ext cx="3815873" cy="447558"/>
            </a:xfrm>
            <a:prstGeom prst="rect">
              <a:avLst/>
            </a:prstGeom>
            <a:noFill/>
          </p:spPr>
          <p:txBody>
            <a:bodyPr wrap="square" rtlCol="0">
              <a:spAutoFit/>
            </a:bodyPr>
            <a:lstStyle/>
            <a:p>
              <a:pPr marL="171450" indent="-171450" algn="just">
                <a:lnSpc>
                  <a:spcPct val="120000"/>
                </a:lnSpc>
                <a:buClr>
                  <a:srgbClr val="EB6408"/>
                </a:buClr>
                <a:buFont typeface="Wingdings" panose="05000000000000000000" pitchFamily="2" charset="2"/>
                <a:buChar char="§"/>
              </a:pPr>
              <a:r>
                <a:rPr lang="fr-FR" sz="1000" dirty="0">
                  <a:solidFill>
                    <a:schemeClr val="tx2"/>
                  </a:solidFill>
                  <a:latin typeface="Roboto"/>
                </a:rPr>
                <a:t>Brevet et extension PCT déposée</a:t>
              </a:r>
            </a:p>
            <a:p>
              <a:pPr marL="171450" indent="-171450" algn="just">
                <a:lnSpc>
                  <a:spcPct val="120000"/>
                </a:lnSpc>
                <a:buClr>
                  <a:srgbClr val="EB6408"/>
                </a:buClr>
                <a:buFont typeface="Wingdings" panose="05000000000000000000" pitchFamily="2" charset="2"/>
                <a:buChar char="§"/>
              </a:pPr>
              <a:r>
                <a:rPr lang="fr-FR" sz="1000" dirty="0">
                  <a:solidFill>
                    <a:schemeClr val="tx2"/>
                  </a:solidFill>
                  <a:latin typeface="Roboto"/>
                </a:rPr>
                <a:t>Savoir-faire complet existant </a:t>
              </a:r>
            </a:p>
          </p:txBody>
        </p:sp>
      </p:grpSp>
      <p:grpSp>
        <p:nvGrpSpPr>
          <p:cNvPr id="40" name="Groupe 39"/>
          <p:cNvGrpSpPr/>
          <p:nvPr/>
        </p:nvGrpSpPr>
        <p:grpSpPr>
          <a:xfrm>
            <a:off x="3260192" y="7555416"/>
            <a:ext cx="4092054" cy="761695"/>
            <a:chOff x="3269478" y="7374827"/>
            <a:chExt cx="4092054" cy="761695"/>
          </a:xfrm>
        </p:grpSpPr>
        <p:grpSp>
          <p:nvGrpSpPr>
            <p:cNvPr id="10" name="Groupe 9"/>
            <p:cNvGrpSpPr/>
            <p:nvPr/>
          </p:nvGrpSpPr>
          <p:grpSpPr>
            <a:xfrm>
              <a:off x="3269478" y="7374827"/>
              <a:ext cx="3222513" cy="307777"/>
              <a:chOff x="3149866" y="1823334"/>
              <a:chExt cx="3222513" cy="307777"/>
            </a:xfrm>
          </p:grpSpPr>
          <p:sp>
            <p:nvSpPr>
              <p:cNvPr id="11" name="ZoneTexte 10"/>
              <p:cNvSpPr txBox="1"/>
              <p:nvPr/>
            </p:nvSpPr>
            <p:spPr>
              <a:xfrm>
                <a:off x="3149866" y="1823334"/>
                <a:ext cx="3222513" cy="307777"/>
              </a:xfrm>
              <a:prstGeom prst="rect">
                <a:avLst/>
              </a:prstGeom>
              <a:noFill/>
            </p:spPr>
            <p:txBody>
              <a:bodyPr wrap="square" rtlCol="0">
                <a:spAutoFit/>
              </a:bodyPr>
              <a:lstStyle/>
              <a:p>
                <a:r>
                  <a:rPr lang="fr-FR" sz="1400" b="1" dirty="0">
                    <a:solidFill>
                      <a:srgbClr val="EB6408"/>
                    </a:solidFill>
                    <a:latin typeface="Roboto" pitchFamily="2" charset="0"/>
                    <a:ea typeface="Roboto" pitchFamily="2" charset="0"/>
                  </a:rPr>
                  <a:t>TYPE DE PARTENARIAT</a:t>
                </a:r>
              </a:p>
            </p:txBody>
          </p:sp>
          <p:cxnSp>
            <p:nvCxnSpPr>
              <p:cNvPr id="12" name="Connecteur droit 11"/>
              <p:cNvCxnSpPr/>
              <p:nvPr/>
            </p:nvCxnSpPr>
            <p:spPr>
              <a:xfrm>
                <a:off x="3261202" y="2110478"/>
                <a:ext cx="1800784" cy="0"/>
              </a:xfrm>
              <a:prstGeom prst="line">
                <a:avLst/>
              </a:prstGeom>
              <a:ln>
                <a:solidFill>
                  <a:srgbClr val="EB6408"/>
                </a:solidFill>
              </a:ln>
            </p:spPr>
            <p:style>
              <a:lnRef idx="1">
                <a:schemeClr val="dk1"/>
              </a:lnRef>
              <a:fillRef idx="0">
                <a:schemeClr val="dk1"/>
              </a:fillRef>
              <a:effectRef idx="0">
                <a:schemeClr val="dk1"/>
              </a:effectRef>
              <a:fontRef idx="minor">
                <a:schemeClr val="tx1"/>
              </a:fontRef>
            </p:style>
          </p:cxnSp>
        </p:grpSp>
        <p:sp>
          <p:nvSpPr>
            <p:cNvPr id="13" name="ZoneTexte 12"/>
            <p:cNvSpPr txBox="1"/>
            <p:nvPr/>
          </p:nvSpPr>
          <p:spPr>
            <a:xfrm>
              <a:off x="3286562" y="7688964"/>
              <a:ext cx="4074970" cy="447558"/>
            </a:xfrm>
            <a:prstGeom prst="rect">
              <a:avLst/>
            </a:prstGeom>
            <a:noFill/>
          </p:spPr>
          <p:txBody>
            <a:bodyPr wrap="square" rtlCol="0">
              <a:spAutoFit/>
            </a:bodyPr>
            <a:lstStyle/>
            <a:p>
              <a:pPr algn="just">
                <a:lnSpc>
                  <a:spcPct val="120000"/>
                </a:lnSpc>
                <a:buClr>
                  <a:srgbClr val="4C4C68"/>
                </a:buClr>
              </a:pPr>
              <a:r>
                <a:rPr lang="fr-FR" sz="1000" dirty="0">
                  <a:solidFill>
                    <a:schemeClr val="tx2"/>
                  </a:solidFill>
                  <a:latin typeface="Roboto"/>
                </a:rPr>
                <a:t>PULSALYS recherche un partenaire industriel susceptible de promouvoir cette solution et/ou de l’intégrer à sa chaine de recyclage</a:t>
              </a:r>
            </a:p>
          </p:txBody>
        </p:sp>
      </p:grpSp>
      <p:grpSp>
        <p:nvGrpSpPr>
          <p:cNvPr id="15" name="Groupe 14"/>
          <p:cNvGrpSpPr/>
          <p:nvPr/>
        </p:nvGrpSpPr>
        <p:grpSpPr>
          <a:xfrm>
            <a:off x="118390" y="2632359"/>
            <a:ext cx="2734584" cy="1613916"/>
            <a:chOff x="147884" y="2291888"/>
            <a:chExt cx="2734584" cy="1613916"/>
          </a:xfrm>
        </p:grpSpPr>
        <p:grpSp>
          <p:nvGrpSpPr>
            <p:cNvPr id="16" name="Groupe 15"/>
            <p:cNvGrpSpPr/>
            <p:nvPr/>
          </p:nvGrpSpPr>
          <p:grpSpPr>
            <a:xfrm>
              <a:off x="147884" y="2317785"/>
              <a:ext cx="2734584" cy="1588019"/>
              <a:chOff x="147884" y="2317785"/>
              <a:chExt cx="2734584" cy="1588019"/>
            </a:xfrm>
          </p:grpSpPr>
          <p:sp>
            <p:nvSpPr>
              <p:cNvPr id="18" name="ZoneTexte 17"/>
              <p:cNvSpPr txBox="1"/>
              <p:nvPr/>
            </p:nvSpPr>
            <p:spPr>
              <a:xfrm>
                <a:off x="744103" y="2342492"/>
                <a:ext cx="1681904" cy="307777"/>
              </a:xfrm>
              <a:prstGeom prst="rect">
                <a:avLst/>
              </a:prstGeom>
              <a:noFill/>
            </p:spPr>
            <p:txBody>
              <a:bodyPr wrap="square" rtlCol="0">
                <a:spAutoFit/>
              </a:bodyPr>
              <a:lstStyle/>
              <a:p>
                <a:r>
                  <a:rPr lang="fr-FR" sz="1400" b="1" dirty="0">
                    <a:solidFill>
                      <a:srgbClr val="4C4C68"/>
                    </a:solidFill>
                    <a:latin typeface="Roboto" pitchFamily="2" charset="0"/>
                    <a:ea typeface="Roboto" pitchFamily="2" charset="0"/>
                  </a:rPr>
                  <a:t>APPLICATIONS</a:t>
                </a:r>
              </a:p>
            </p:txBody>
          </p:sp>
          <p:sp>
            <p:nvSpPr>
              <p:cNvPr id="19" name="Rectangle 18"/>
              <p:cNvSpPr/>
              <p:nvPr/>
            </p:nvSpPr>
            <p:spPr>
              <a:xfrm>
                <a:off x="147884" y="2827304"/>
                <a:ext cx="2734584" cy="1078500"/>
              </a:xfrm>
              <a:prstGeom prst="rect">
                <a:avLst/>
              </a:prstGeom>
            </p:spPr>
            <p:txBody>
              <a:bodyPr wrap="square">
                <a:spAutoFit/>
              </a:bodyPr>
              <a:lstStyle/>
              <a:p>
                <a:pPr marL="171450" indent="-171450">
                  <a:lnSpc>
                    <a:spcPct val="120000"/>
                  </a:lnSpc>
                  <a:spcAft>
                    <a:spcPts val="600"/>
                  </a:spcAft>
                  <a:buClr>
                    <a:srgbClr val="4C4C68"/>
                  </a:buClr>
                  <a:buFont typeface="Wingdings" panose="05000000000000000000" pitchFamily="2" charset="2"/>
                  <a:buChar char="§"/>
                </a:pPr>
                <a:r>
                  <a:rPr lang="fr-FR" sz="1000" b="1" dirty="0">
                    <a:solidFill>
                      <a:srgbClr val="4C4C68"/>
                    </a:solidFill>
                    <a:latin typeface="Roboto"/>
                  </a:rPr>
                  <a:t>Décoloration sélective de textile </a:t>
                </a:r>
                <a:r>
                  <a:rPr lang="fr-FR" sz="1000" dirty="0">
                    <a:solidFill>
                      <a:srgbClr val="4C4C68"/>
                    </a:solidFill>
                    <a:latin typeface="Roboto"/>
                  </a:rPr>
                  <a:t>(Coton, PET,…) en vue de leur intégration dans des procédés de recyclage fil à fil.</a:t>
                </a:r>
              </a:p>
              <a:p>
                <a:pPr marL="171450" indent="-171450">
                  <a:lnSpc>
                    <a:spcPct val="120000"/>
                  </a:lnSpc>
                  <a:spcAft>
                    <a:spcPts val="600"/>
                  </a:spcAft>
                  <a:buClr>
                    <a:srgbClr val="4C4C68"/>
                  </a:buClr>
                  <a:buFont typeface="Wingdings" panose="05000000000000000000" pitchFamily="2" charset="2"/>
                  <a:buChar char="§"/>
                </a:pPr>
                <a:r>
                  <a:rPr lang="fr-FR" sz="1000" dirty="0">
                    <a:solidFill>
                      <a:srgbClr val="4C4C68"/>
                    </a:solidFill>
                    <a:latin typeface="Roboto"/>
                  </a:rPr>
                  <a:t>Dégradation sélective PET ou coton pour purification d’un gisement textile</a:t>
                </a:r>
              </a:p>
            </p:txBody>
          </p:sp>
          <p:cxnSp>
            <p:nvCxnSpPr>
              <p:cNvPr id="20" name="Connecteur droit 19"/>
              <p:cNvCxnSpPr/>
              <p:nvPr/>
            </p:nvCxnSpPr>
            <p:spPr>
              <a:xfrm>
                <a:off x="844713" y="2675896"/>
                <a:ext cx="1224000" cy="0"/>
              </a:xfrm>
              <a:prstGeom prst="line">
                <a:avLst/>
              </a:prstGeom>
              <a:ln>
                <a:solidFill>
                  <a:srgbClr val="4C4C68"/>
                </a:solidFill>
              </a:ln>
            </p:spPr>
            <p:style>
              <a:lnRef idx="3">
                <a:schemeClr val="dk1"/>
              </a:lnRef>
              <a:fillRef idx="0">
                <a:schemeClr val="dk1"/>
              </a:fillRef>
              <a:effectRef idx="2">
                <a:schemeClr val="dk1"/>
              </a:effectRef>
              <a:fontRef idx="minor">
                <a:schemeClr val="tx1"/>
              </a:fontRef>
            </p:style>
          </p:cxnSp>
          <p:grpSp>
            <p:nvGrpSpPr>
              <p:cNvPr id="21" name="Groupe 20"/>
              <p:cNvGrpSpPr/>
              <p:nvPr/>
            </p:nvGrpSpPr>
            <p:grpSpPr>
              <a:xfrm>
                <a:off x="268519" y="2317785"/>
                <a:ext cx="430316" cy="430316"/>
                <a:chOff x="267357" y="5777098"/>
                <a:chExt cx="603064" cy="603064"/>
              </a:xfrm>
            </p:grpSpPr>
            <p:sp>
              <p:nvSpPr>
                <p:cNvPr id="22" name="Ellipse 21"/>
                <p:cNvSpPr/>
                <p:nvPr/>
              </p:nvSpPr>
              <p:spPr>
                <a:xfrm>
                  <a:off x="267357" y="5777098"/>
                  <a:ext cx="603064" cy="603064"/>
                </a:xfrm>
                <a:prstGeom prst="ellipse">
                  <a:avLst/>
                </a:prstGeom>
                <a:solidFill>
                  <a:srgbClr val="4C4C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23" name="Imag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3644" y="5891717"/>
                  <a:ext cx="335598" cy="368380"/>
                </a:xfrm>
                <a:prstGeom prst="rect">
                  <a:avLst/>
                </a:prstGeom>
              </p:spPr>
            </p:pic>
          </p:grpSp>
        </p:grpSp>
        <p:sp>
          <p:nvSpPr>
            <p:cNvPr id="17" name="Ellipse 16"/>
            <p:cNvSpPr/>
            <p:nvPr/>
          </p:nvSpPr>
          <p:spPr>
            <a:xfrm>
              <a:off x="242217" y="2291888"/>
              <a:ext cx="478944" cy="478944"/>
            </a:xfrm>
            <a:prstGeom prst="ellipse">
              <a:avLst/>
            </a:prstGeom>
            <a:noFill/>
            <a:ln w="3175">
              <a:solidFill>
                <a:srgbClr val="4C4C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grpSp>
        <p:nvGrpSpPr>
          <p:cNvPr id="24" name="Groupe 23"/>
          <p:cNvGrpSpPr/>
          <p:nvPr/>
        </p:nvGrpSpPr>
        <p:grpSpPr>
          <a:xfrm>
            <a:off x="215713" y="4563016"/>
            <a:ext cx="2580140" cy="893120"/>
            <a:chOff x="242217" y="4143115"/>
            <a:chExt cx="2580140" cy="893120"/>
          </a:xfrm>
        </p:grpSpPr>
        <p:grpSp>
          <p:nvGrpSpPr>
            <p:cNvPr id="25" name="Groupe 24"/>
            <p:cNvGrpSpPr/>
            <p:nvPr/>
          </p:nvGrpSpPr>
          <p:grpSpPr>
            <a:xfrm>
              <a:off x="246479" y="4169425"/>
              <a:ext cx="2575878" cy="866810"/>
              <a:chOff x="246479" y="4164662"/>
              <a:chExt cx="2575878" cy="866810"/>
            </a:xfrm>
          </p:grpSpPr>
          <p:sp>
            <p:nvSpPr>
              <p:cNvPr id="27" name="Rectangle 26"/>
              <p:cNvSpPr/>
              <p:nvPr/>
            </p:nvSpPr>
            <p:spPr>
              <a:xfrm>
                <a:off x="246479" y="4768580"/>
                <a:ext cx="2575878" cy="262892"/>
              </a:xfrm>
              <a:prstGeom prst="rect">
                <a:avLst/>
              </a:prstGeom>
            </p:spPr>
            <p:txBody>
              <a:bodyPr wrap="square">
                <a:spAutoFit/>
              </a:bodyPr>
              <a:lstStyle/>
              <a:p>
                <a:pPr marL="171450" indent="-171450">
                  <a:lnSpc>
                    <a:spcPct val="120000"/>
                  </a:lnSpc>
                  <a:spcAft>
                    <a:spcPts val="600"/>
                  </a:spcAft>
                  <a:buClr>
                    <a:srgbClr val="4C4C68"/>
                  </a:buClr>
                  <a:buFont typeface="Wingdings" panose="05000000000000000000" pitchFamily="2" charset="2"/>
                  <a:buChar char="§"/>
                </a:pPr>
                <a:r>
                  <a:rPr lang="fr-FR" sz="1000" dirty="0">
                    <a:solidFill>
                      <a:schemeClr val="tx2"/>
                    </a:solidFill>
                    <a:latin typeface="Roboto"/>
                  </a:rPr>
                  <a:t>Recyclage textile</a:t>
                </a:r>
              </a:p>
            </p:txBody>
          </p:sp>
          <p:grpSp>
            <p:nvGrpSpPr>
              <p:cNvPr id="28" name="Groupe 27"/>
              <p:cNvGrpSpPr/>
              <p:nvPr/>
            </p:nvGrpSpPr>
            <p:grpSpPr>
              <a:xfrm>
                <a:off x="268519" y="4164662"/>
                <a:ext cx="2341146" cy="430316"/>
                <a:chOff x="268519" y="4087388"/>
                <a:chExt cx="2341146" cy="430316"/>
              </a:xfrm>
            </p:grpSpPr>
            <p:sp>
              <p:nvSpPr>
                <p:cNvPr id="29" name="ZoneTexte 28"/>
                <p:cNvSpPr txBox="1"/>
                <p:nvPr/>
              </p:nvSpPr>
              <p:spPr>
                <a:xfrm>
                  <a:off x="739842" y="4165985"/>
                  <a:ext cx="1869823" cy="307777"/>
                </a:xfrm>
                <a:prstGeom prst="rect">
                  <a:avLst/>
                </a:prstGeom>
                <a:noFill/>
              </p:spPr>
              <p:txBody>
                <a:bodyPr wrap="square" rtlCol="0">
                  <a:spAutoFit/>
                </a:bodyPr>
                <a:lstStyle/>
                <a:p>
                  <a:r>
                    <a:rPr lang="fr-FR" sz="1400" b="1" dirty="0">
                      <a:solidFill>
                        <a:srgbClr val="4C4C68"/>
                      </a:solidFill>
                      <a:latin typeface="Roboto" pitchFamily="2" charset="0"/>
                      <a:ea typeface="Roboto" pitchFamily="2" charset="0"/>
                    </a:rPr>
                    <a:t>MARCHÉ CIBLE</a:t>
                  </a:r>
                </a:p>
              </p:txBody>
            </p:sp>
            <p:cxnSp>
              <p:nvCxnSpPr>
                <p:cNvPr id="30" name="Connecteur droit 29"/>
                <p:cNvCxnSpPr/>
                <p:nvPr/>
              </p:nvCxnSpPr>
              <p:spPr>
                <a:xfrm>
                  <a:off x="844251" y="4512978"/>
                  <a:ext cx="1476000" cy="0"/>
                </a:xfrm>
                <a:prstGeom prst="line">
                  <a:avLst/>
                </a:prstGeom>
                <a:ln>
                  <a:solidFill>
                    <a:srgbClr val="4C4C68"/>
                  </a:solidFill>
                </a:ln>
              </p:spPr>
              <p:style>
                <a:lnRef idx="3">
                  <a:schemeClr val="dk1"/>
                </a:lnRef>
                <a:fillRef idx="0">
                  <a:schemeClr val="dk1"/>
                </a:fillRef>
                <a:effectRef idx="2">
                  <a:schemeClr val="dk1"/>
                </a:effectRef>
                <a:fontRef idx="minor">
                  <a:schemeClr val="tx1"/>
                </a:fontRef>
              </p:style>
            </p:cxnSp>
            <p:grpSp>
              <p:nvGrpSpPr>
                <p:cNvPr id="31" name="Groupe 30"/>
                <p:cNvGrpSpPr/>
                <p:nvPr/>
              </p:nvGrpSpPr>
              <p:grpSpPr>
                <a:xfrm>
                  <a:off x="268519" y="4087388"/>
                  <a:ext cx="430316" cy="430316"/>
                  <a:chOff x="269233" y="4124953"/>
                  <a:chExt cx="603064" cy="603064"/>
                </a:xfrm>
              </p:grpSpPr>
              <p:sp>
                <p:nvSpPr>
                  <p:cNvPr id="32" name="Ellipse 31"/>
                  <p:cNvSpPr/>
                  <p:nvPr/>
                </p:nvSpPr>
                <p:spPr>
                  <a:xfrm>
                    <a:off x="269233" y="4124953"/>
                    <a:ext cx="603064" cy="603064"/>
                  </a:xfrm>
                  <a:prstGeom prst="ellipse">
                    <a:avLst/>
                  </a:prstGeom>
                  <a:solidFill>
                    <a:srgbClr val="4C4C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33" name="Image 3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0697" y="4206418"/>
                    <a:ext cx="358708" cy="396941"/>
                  </a:xfrm>
                  <a:prstGeom prst="rect">
                    <a:avLst/>
                  </a:prstGeom>
                </p:spPr>
              </p:pic>
            </p:grpSp>
          </p:grpSp>
        </p:grpSp>
        <p:sp>
          <p:nvSpPr>
            <p:cNvPr id="26" name="Ellipse 25"/>
            <p:cNvSpPr/>
            <p:nvPr/>
          </p:nvSpPr>
          <p:spPr>
            <a:xfrm>
              <a:off x="242217" y="4143115"/>
              <a:ext cx="478944" cy="478944"/>
            </a:xfrm>
            <a:prstGeom prst="ellipse">
              <a:avLst/>
            </a:prstGeom>
            <a:noFill/>
            <a:ln w="3175">
              <a:solidFill>
                <a:srgbClr val="4C4C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sp>
        <p:nvSpPr>
          <p:cNvPr id="37" name="Flèche : pentagone 36"/>
          <p:cNvSpPr/>
          <p:nvPr/>
        </p:nvSpPr>
        <p:spPr>
          <a:xfrm>
            <a:off x="-14963" y="9688846"/>
            <a:ext cx="2598125" cy="880085"/>
          </a:xfrm>
          <a:prstGeom prst="homePlate">
            <a:avLst/>
          </a:prstGeom>
          <a:solidFill>
            <a:srgbClr val="4C4C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ZoneTexte 37"/>
          <p:cNvSpPr txBox="1"/>
          <p:nvPr/>
        </p:nvSpPr>
        <p:spPr>
          <a:xfrm>
            <a:off x="118390" y="9963965"/>
            <a:ext cx="2106200" cy="553998"/>
          </a:xfrm>
          <a:prstGeom prst="rect">
            <a:avLst/>
          </a:prstGeom>
          <a:noFill/>
          <a:ln>
            <a:noFill/>
          </a:ln>
        </p:spPr>
        <p:txBody>
          <a:bodyPr wrap="square" rtlCol="0">
            <a:spAutoFit/>
          </a:bodyPr>
          <a:lstStyle/>
          <a:p>
            <a:r>
              <a:rPr lang="fr-FR" sz="1000" b="1" dirty="0">
                <a:solidFill>
                  <a:schemeClr val="bg1"/>
                </a:solidFill>
                <a:latin typeface="Roboto" pitchFamily="2" charset="0"/>
                <a:ea typeface="Roboto" pitchFamily="2" charset="0"/>
              </a:rPr>
              <a:t>Edgar RAMBAUD</a:t>
            </a:r>
          </a:p>
          <a:p>
            <a:r>
              <a:rPr lang="fr-FR" sz="1000" dirty="0">
                <a:solidFill>
                  <a:schemeClr val="bg1"/>
                </a:solidFill>
                <a:latin typeface="Roboto" pitchFamily="2" charset="0"/>
                <a:ea typeface="Roboto" pitchFamily="2" charset="0"/>
              </a:rPr>
              <a:t>+33(0)6 59 35 85 54</a:t>
            </a:r>
          </a:p>
          <a:p>
            <a:r>
              <a:rPr lang="fr-FR" sz="1000" dirty="0">
                <a:solidFill>
                  <a:schemeClr val="bg1"/>
                </a:solidFill>
                <a:latin typeface="Roboto" pitchFamily="2" charset="0"/>
                <a:ea typeface="Roboto" pitchFamily="2" charset="0"/>
              </a:rPr>
              <a:t>Edgar.rambaud@pulsalys.fr</a:t>
            </a:r>
          </a:p>
        </p:txBody>
      </p:sp>
      <p:sp>
        <p:nvSpPr>
          <p:cNvPr id="39" name="ZoneTexte 38"/>
          <p:cNvSpPr txBox="1"/>
          <p:nvPr/>
        </p:nvSpPr>
        <p:spPr>
          <a:xfrm>
            <a:off x="118390" y="9744266"/>
            <a:ext cx="1878101" cy="307777"/>
          </a:xfrm>
          <a:prstGeom prst="rect">
            <a:avLst/>
          </a:prstGeom>
          <a:noFill/>
          <a:ln>
            <a:noFill/>
          </a:ln>
        </p:spPr>
        <p:txBody>
          <a:bodyPr wrap="square" rtlCol="0">
            <a:spAutoFit/>
          </a:bodyPr>
          <a:lstStyle/>
          <a:p>
            <a:r>
              <a:rPr lang="fr-FR" sz="1400" b="1" dirty="0">
                <a:solidFill>
                  <a:schemeClr val="bg1"/>
                </a:solidFill>
                <a:latin typeface="Roboto" pitchFamily="2" charset="0"/>
                <a:ea typeface="Roboto" pitchFamily="2" charset="0"/>
              </a:rPr>
              <a:t>CONTACTEZ-NOUS</a:t>
            </a:r>
          </a:p>
        </p:txBody>
      </p:sp>
      <p:grpSp>
        <p:nvGrpSpPr>
          <p:cNvPr id="61" name="Groupe 60"/>
          <p:cNvGrpSpPr/>
          <p:nvPr/>
        </p:nvGrpSpPr>
        <p:grpSpPr>
          <a:xfrm>
            <a:off x="-56223" y="5903229"/>
            <a:ext cx="2555111" cy="686648"/>
            <a:chOff x="-22116" y="5707584"/>
            <a:chExt cx="2555111" cy="672484"/>
          </a:xfrm>
        </p:grpSpPr>
        <p:sp>
          <p:nvSpPr>
            <p:cNvPr id="62" name="Flèche : pentagone 61"/>
            <p:cNvSpPr/>
            <p:nvPr/>
          </p:nvSpPr>
          <p:spPr>
            <a:xfrm>
              <a:off x="-22116" y="5707584"/>
              <a:ext cx="2555111" cy="672484"/>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3" name="Rectangle 62"/>
            <p:cNvSpPr/>
            <p:nvPr/>
          </p:nvSpPr>
          <p:spPr>
            <a:xfrm>
              <a:off x="105102" y="5750472"/>
              <a:ext cx="2335695" cy="261610"/>
            </a:xfrm>
            <a:prstGeom prst="rect">
              <a:avLst/>
            </a:prstGeom>
          </p:spPr>
          <p:txBody>
            <a:bodyPr wrap="square">
              <a:spAutoFit/>
            </a:bodyPr>
            <a:lstStyle/>
            <a:p>
              <a:r>
                <a:rPr lang="fr-FR" sz="1100" b="1" dirty="0" err="1">
                  <a:solidFill>
                    <a:schemeClr val="bg1"/>
                  </a:solidFill>
                  <a:latin typeface="Roboto" pitchFamily="2" charset="0"/>
                  <a:ea typeface="Roboto" pitchFamily="2" charset="0"/>
                </a:rPr>
                <a:t>Technology</a:t>
              </a:r>
              <a:r>
                <a:rPr lang="fr-FR" sz="1100" b="1" dirty="0">
                  <a:solidFill>
                    <a:schemeClr val="bg1"/>
                  </a:solidFill>
                  <a:latin typeface="Roboto" pitchFamily="2" charset="0"/>
                  <a:ea typeface="Roboto" pitchFamily="2" charset="0"/>
                </a:rPr>
                <a:t> </a:t>
              </a:r>
              <a:r>
                <a:rPr lang="fr-FR" sz="1100" b="1" dirty="0" err="1">
                  <a:solidFill>
                    <a:schemeClr val="bg1"/>
                  </a:solidFill>
                  <a:latin typeface="Roboto" pitchFamily="2" charset="0"/>
                  <a:ea typeface="Roboto" pitchFamily="2" charset="0"/>
                </a:rPr>
                <a:t>readiness</a:t>
              </a:r>
              <a:r>
                <a:rPr lang="fr-FR" sz="1100" b="1" dirty="0">
                  <a:solidFill>
                    <a:schemeClr val="bg1"/>
                  </a:solidFill>
                  <a:latin typeface="Roboto" pitchFamily="2" charset="0"/>
                  <a:ea typeface="Roboto" pitchFamily="2" charset="0"/>
                </a:rPr>
                <a:t> </a:t>
              </a:r>
              <a:r>
                <a:rPr lang="fr-FR" sz="1100" b="1" dirty="0" err="1">
                  <a:solidFill>
                    <a:schemeClr val="bg1"/>
                  </a:solidFill>
                  <a:latin typeface="Roboto" pitchFamily="2" charset="0"/>
                  <a:ea typeface="Roboto" pitchFamily="2" charset="0"/>
                </a:rPr>
                <a:t>level</a:t>
              </a:r>
              <a:endParaRPr lang="fr-FR" sz="1100" b="1" dirty="0">
                <a:solidFill>
                  <a:schemeClr val="bg1"/>
                </a:solidFill>
                <a:latin typeface="Roboto" pitchFamily="2" charset="0"/>
                <a:ea typeface="Roboto" pitchFamily="2" charset="0"/>
              </a:endParaRPr>
            </a:p>
          </p:txBody>
        </p:sp>
        <p:sp>
          <p:nvSpPr>
            <p:cNvPr id="65" name="Rectangle 64"/>
            <p:cNvSpPr/>
            <p:nvPr/>
          </p:nvSpPr>
          <p:spPr>
            <a:xfrm>
              <a:off x="103550" y="6043826"/>
              <a:ext cx="688009" cy="256214"/>
            </a:xfrm>
            <a:prstGeom prst="rect">
              <a:avLst/>
            </a:prstGeom>
          </p:spPr>
          <p:txBody>
            <a:bodyPr wrap="none">
              <a:spAutoFit/>
            </a:bodyPr>
            <a:lstStyle/>
            <a:p>
              <a:r>
                <a:rPr lang="fr-FR" sz="1100" b="1" dirty="0">
                  <a:solidFill>
                    <a:schemeClr val="bg1"/>
                  </a:solidFill>
                  <a:latin typeface="Roboto" pitchFamily="2" charset="0"/>
                  <a:ea typeface="Roboto" pitchFamily="2" charset="0"/>
                </a:rPr>
                <a:t>TRL 5/6</a:t>
              </a:r>
            </a:p>
          </p:txBody>
        </p:sp>
      </p:grpSp>
      <p:grpSp>
        <p:nvGrpSpPr>
          <p:cNvPr id="35" name="Groupe 34"/>
          <p:cNvGrpSpPr/>
          <p:nvPr/>
        </p:nvGrpSpPr>
        <p:grpSpPr>
          <a:xfrm>
            <a:off x="3207063" y="5388081"/>
            <a:ext cx="4087431" cy="1348051"/>
            <a:chOff x="3261202" y="4034321"/>
            <a:chExt cx="4087431" cy="1348051"/>
          </a:xfrm>
        </p:grpSpPr>
        <p:grpSp>
          <p:nvGrpSpPr>
            <p:cNvPr id="66" name="Groupe 65"/>
            <p:cNvGrpSpPr/>
            <p:nvPr/>
          </p:nvGrpSpPr>
          <p:grpSpPr>
            <a:xfrm>
              <a:off x="3261202" y="4034321"/>
              <a:ext cx="3222513" cy="322044"/>
              <a:chOff x="3261202" y="3379448"/>
              <a:chExt cx="3222513" cy="322044"/>
            </a:xfrm>
          </p:grpSpPr>
          <p:sp>
            <p:nvSpPr>
              <p:cNvPr id="67" name="ZoneTexte 66"/>
              <p:cNvSpPr txBox="1"/>
              <p:nvPr/>
            </p:nvSpPr>
            <p:spPr>
              <a:xfrm>
                <a:off x="3261202" y="3379448"/>
                <a:ext cx="3222513" cy="307777"/>
              </a:xfrm>
              <a:prstGeom prst="rect">
                <a:avLst/>
              </a:prstGeom>
              <a:noFill/>
            </p:spPr>
            <p:txBody>
              <a:bodyPr wrap="square" rtlCol="0">
                <a:spAutoFit/>
              </a:bodyPr>
              <a:lstStyle/>
              <a:p>
                <a:r>
                  <a:rPr lang="fr-FR" sz="1400" b="1" dirty="0">
                    <a:solidFill>
                      <a:srgbClr val="EB6408"/>
                    </a:solidFill>
                    <a:latin typeface="Roboto" pitchFamily="2" charset="0"/>
                    <a:ea typeface="Roboto" pitchFamily="2" charset="0"/>
                  </a:rPr>
                  <a:t>AVANTAGES COMPÉTITIFS</a:t>
                </a:r>
              </a:p>
            </p:txBody>
          </p:sp>
          <p:cxnSp>
            <p:nvCxnSpPr>
              <p:cNvPr id="68" name="Connecteur droit 67"/>
              <p:cNvCxnSpPr/>
              <p:nvPr/>
            </p:nvCxnSpPr>
            <p:spPr>
              <a:xfrm>
                <a:off x="3364436" y="3701492"/>
                <a:ext cx="2116624" cy="0"/>
              </a:xfrm>
              <a:prstGeom prst="line">
                <a:avLst/>
              </a:prstGeom>
              <a:ln>
                <a:solidFill>
                  <a:srgbClr val="EB6408"/>
                </a:solidFill>
              </a:ln>
            </p:spPr>
            <p:style>
              <a:lnRef idx="1">
                <a:schemeClr val="dk1"/>
              </a:lnRef>
              <a:fillRef idx="0">
                <a:schemeClr val="dk1"/>
              </a:fillRef>
              <a:effectRef idx="0">
                <a:schemeClr val="dk1"/>
              </a:effectRef>
              <a:fontRef idx="minor">
                <a:schemeClr val="tx1"/>
              </a:fontRef>
            </p:style>
          </p:cxnSp>
        </p:grpSp>
        <p:sp>
          <p:nvSpPr>
            <p:cNvPr id="69" name="ZoneTexte 68"/>
            <p:cNvSpPr txBox="1"/>
            <p:nvPr/>
          </p:nvSpPr>
          <p:spPr>
            <a:xfrm>
              <a:off x="3273663" y="4380816"/>
              <a:ext cx="4074970" cy="1001556"/>
            </a:xfrm>
            <a:prstGeom prst="rect">
              <a:avLst/>
            </a:prstGeom>
            <a:noFill/>
          </p:spPr>
          <p:txBody>
            <a:bodyPr wrap="square" rtlCol="0">
              <a:spAutoFit/>
            </a:bodyPr>
            <a:lstStyle/>
            <a:p>
              <a:pPr marL="171450" indent="-171450" algn="just">
                <a:lnSpc>
                  <a:spcPct val="120000"/>
                </a:lnSpc>
                <a:buClr>
                  <a:srgbClr val="EB6408"/>
                </a:buClr>
                <a:buFont typeface="Wingdings" panose="05000000000000000000" pitchFamily="2" charset="2"/>
                <a:buChar char="§"/>
              </a:pPr>
              <a:r>
                <a:rPr lang="fr-FR" sz="1000" dirty="0">
                  <a:solidFill>
                    <a:schemeClr val="tx2"/>
                  </a:solidFill>
                  <a:latin typeface="Roboto"/>
                </a:rPr>
                <a:t>Base de données exhaustive recensant les protocoles de décoloration optimaux pour chaque textile/coloris</a:t>
              </a:r>
            </a:p>
            <a:p>
              <a:pPr marL="171450" indent="-171450" algn="just">
                <a:lnSpc>
                  <a:spcPct val="120000"/>
                </a:lnSpc>
                <a:buClr>
                  <a:srgbClr val="EB6408"/>
                </a:buClr>
                <a:buFont typeface="Wingdings" panose="05000000000000000000" pitchFamily="2" charset="2"/>
                <a:buChar char="§"/>
              </a:pPr>
              <a:r>
                <a:rPr lang="fr-FR" sz="1000" dirty="0">
                  <a:solidFill>
                    <a:schemeClr val="tx2"/>
                  </a:solidFill>
                  <a:latin typeface="Roboto"/>
                </a:rPr>
                <a:t>Optimisation du procédé globale de recyclage textile en réduisant les contraintes associées à la présence de colorant et d’apprêts (</a:t>
              </a:r>
              <a:r>
                <a:rPr lang="fr-FR" sz="1000" dirty="0" err="1">
                  <a:solidFill>
                    <a:schemeClr val="tx2"/>
                  </a:solidFill>
                  <a:latin typeface="Roboto"/>
                </a:rPr>
                <a:t>sourcing</a:t>
              </a:r>
              <a:r>
                <a:rPr lang="fr-FR" sz="1000" dirty="0">
                  <a:solidFill>
                    <a:schemeClr val="tx2"/>
                  </a:solidFill>
                  <a:latin typeface="Roboto"/>
                </a:rPr>
                <a:t>, tri, </a:t>
              </a:r>
              <a:r>
                <a:rPr lang="fr-FR" sz="1000" dirty="0" err="1">
                  <a:solidFill>
                    <a:schemeClr val="tx2"/>
                  </a:solidFill>
                  <a:latin typeface="Roboto"/>
                </a:rPr>
                <a:t>effuents</a:t>
              </a:r>
              <a:r>
                <a:rPr lang="fr-FR" sz="1000" dirty="0">
                  <a:solidFill>
                    <a:schemeClr val="tx2"/>
                  </a:solidFill>
                  <a:latin typeface="Roboto"/>
                </a:rPr>
                <a:t>…)</a:t>
              </a:r>
            </a:p>
          </p:txBody>
        </p:sp>
      </p:grpSp>
      <p:grpSp>
        <p:nvGrpSpPr>
          <p:cNvPr id="14" name="Groupe 13"/>
          <p:cNvGrpSpPr/>
          <p:nvPr/>
        </p:nvGrpSpPr>
        <p:grpSpPr>
          <a:xfrm>
            <a:off x="207429" y="7202567"/>
            <a:ext cx="2645545" cy="905363"/>
            <a:chOff x="207429" y="7500685"/>
            <a:chExt cx="2645545" cy="905363"/>
          </a:xfrm>
        </p:grpSpPr>
        <p:grpSp>
          <p:nvGrpSpPr>
            <p:cNvPr id="51" name="Groupe 50"/>
            <p:cNvGrpSpPr/>
            <p:nvPr/>
          </p:nvGrpSpPr>
          <p:grpSpPr>
            <a:xfrm>
              <a:off x="207429" y="7500685"/>
              <a:ext cx="2645545" cy="893073"/>
              <a:chOff x="233933" y="7092464"/>
              <a:chExt cx="2645545" cy="893073"/>
            </a:xfrm>
          </p:grpSpPr>
          <p:cxnSp>
            <p:nvCxnSpPr>
              <p:cNvPr id="52" name="Connecteur droit 51"/>
              <p:cNvCxnSpPr/>
              <p:nvPr/>
            </p:nvCxnSpPr>
            <p:spPr>
              <a:xfrm>
                <a:off x="847094" y="7653760"/>
                <a:ext cx="1404000" cy="0"/>
              </a:xfrm>
              <a:prstGeom prst="line">
                <a:avLst/>
              </a:prstGeom>
              <a:ln>
                <a:solidFill>
                  <a:srgbClr val="4C4C68"/>
                </a:solidFill>
              </a:ln>
            </p:spPr>
            <p:style>
              <a:lnRef idx="3">
                <a:schemeClr val="dk1"/>
              </a:lnRef>
              <a:fillRef idx="0">
                <a:schemeClr val="dk1"/>
              </a:fillRef>
              <a:effectRef idx="2">
                <a:schemeClr val="dk1"/>
              </a:effectRef>
              <a:fontRef idx="minor">
                <a:schemeClr val="tx1"/>
              </a:fontRef>
            </p:style>
          </p:cxnSp>
          <p:grpSp>
            <p:nvGrpSpPr>
              <p:cNvPr id="53" name="Groupe 52"/>
              <p:cNvGrpSpPr/>
              <p:nvPr/>
            </p:nvGrpSpPr>
            <p:grpSpPr>
              <a:xfrm>
                <a:off x="233933" y="7092464"/>
                <a:ext cx="2645545" cy="893073"/>
                <a:chOff x="233933" y="7092464"/>
                <a:chExt cx="2645545" cy="893073"/>
              </a:xfrm>
            </p:grpSpPr>
            <p:sp>
              <p:nvSpPr>
                <p:cNvPr id="54" name="ZoneTexte 53"/>
                <p:cNvSpPr txBox="1"/>
                <p:nvPr/>
              </p:nvSpPr>
              <p:spPr>
                <a:xfrm>
                  <a:off x="748084" y="7092464"/>
                  <a:ext cx="1861582" cy="523220"/>
                </a:xfrm>
                <a:prstGeom prst="rect">
                  <a:avLst/>
                </a:prstGeom>
                <a:noFill/>
              </p:spPr>
              <p:txBody>
                <a:bodyPr wrap="square" rtlCol="0">
                  <a:spAutoFit/>
                </a:bodyPr>
                <a:lstStyle/>
                <a:p>
                  <a:r>
                    <a:rPr lang="fr-FR" sz="1400" b="1" dirty="0">
                      <a:solidFill>
                        <a:srgbClr val="4C4C68"/>
                      </a:solidFill>
                      <a:latin typeface="Roboto" pitchFamily="2" charset="0"/>
                      <a:ea typeface="Roboto" pitchFamily="2" charset="0"/>
                    </a:rPr>
                    <a:t>PROPRIÉTÉ</a:t>
                  </a:r>
                </a:p>
                <a:p>
                  <a:r>
                    <a:rPr lang="fr-FR" sz="1400" b="1" dirty="0">
                      <a:solidFill>
                        <a:srgbClr val="4C4C68"/>
                      </a:solidFill>
                      <a:latin typeface="Roboto" pitchFamily="2" charset="0"/>
                      <a:ea typeface="Roboto" pitchFamily="2" charset="0"/>
                    </a:rPr>
                    <a:t>INTELLECTUELLE</a:t>
                  </a:r>
                </a:p>
              </p:txBody>
            </p:sp>
            <p:sp>
              <p:nvSpPr>
                <p:cNvPr id="55" name="Rectangle 54"/>
                <p:cNvSpPr/>
                <p:nvPr/>
              </p:nvSpPr>
              <p:spPr>
                <a:xfrm>
                  <a:off x="233933" y="7708538"/>
                  <a:ext cx="2645545" cy="276999"/>
                </a:xfrm>
                <a:prstGeom prst="rect">
                  <a:avLst/>
                </a:prstGeom>
              </p:spPr>
              <p:txBody>
                <a:bodyPr wrap="square">
                  <a:spAutoFit/>
                </a:bodyPr>
                <a:lstStyle/>
                <a:p>
                  <a:pPr>
                    <a:lnSpc>
                      <a:spcPct val="120000"/>
                    </a:lnSpc>
                    <a:buClr>
                      <a:srgbClr val="4C4C68"/>
                    </a:buClr>
                  </a:pPr>
                  <a:endParaRPr lang="fr-FR" sz="1000" dirty="0">
                    <a:solidFill>
                      <a:schemeClr val="tx2"/>
                    </a:solidFill>
                    <a:latin typeface="Roboto"/>
                  </a:endParaRPr>
                </a:p>
              </p:txBody>
            </p:sp>
            <p:grpSp>
              <p:nvGrpSpPr>
                <p:cNvPr id="56" name="Groupe 55"/>
                <p:cNvGrpSpPr/>
                <p:nvPr/>
              </p:nvGrpSpPr>
              <p:grpSpPr>
                <a:xfrm>
                  <a:off x="243153" y="7098310"/>
                  <a:ext cx="478944" cy="478944"/>
                  <a:chOff x="243153" y="6758146"/>
                  <a:chExt cx="478944" cy="478944"/>
                </a:xfrm>
              </p:grpSpPr>
              <p:grpSp>
                <p:nvGrpSpPr>
                  <p:cNvPr id="57" name="Groupe 56"/>
                  <p:cNvGrpSpPr/>
                  <p:nvPr/>
                </p:nvGrpSpPr>
                <p:grpSpPr>
                  <a:xfrm>
                    <a:off x="270184" y="6784543"/>
                    <a:ext cx="430316" cy="430316"/>
                    <a:chOff x="229991" y="8529864"/>
                    <a:chExt cx="603064" cy="603064"/>
                  </a:xfrm>
                </p:grpSpPr>
                <p:sp>
                  <p:nvSpPr>
                    <p:cNvPr id="59" name="Ellipse 58"/>
                    <p:cNvSpPr/>
                    <p:nvPr/>
                  </p:nvSpPr>
                  <p:spPr>
                    <a:xfrm>
                      <a:off x="229991" y="8529864"/>
                      <a:ext cx="603064" cy="603064"/>
                    </a:xfrm>
                    <a:prstGeom prst="ellipse">
                      <a:avLst/>
                    </a:prstGeom>
                    <a:solidFill>
                      <a:srgbClr val="4C4C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60" name="Image 5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8010" y="8630577"/>
                      <a:ext cx="363876" cy="401637"/>
                    </a:xfrm>
                    <a:prstGeom prst="rect">
                      <a:avLst/>
                    </a:prstGeom>
                  </p:spPr>
                </p:pic>
              </p:grpSp>
              <p:sp>
                <p:nvSpPr>
                  <p:cNvPr id="58" name="Ellipse 57"/>
                  <p:cNvSpPr/>
                  <p:nvPr/>
                </p:nvSpPr>
                <p:spPr>
                  <a:xfrm>
                    <a:off x="243153" y="6758146"/>
                    <a:ext cx="478944" cy="478944"/>
                  </a:xfrm>
                  <a:prstGeom prst="ellipse">
                    <a:avLst/>
                  </a:prstGeom>
                  <a:noFill/>
                  <a:ln w="3175">
                    <a:solidFill>
                      <a:srgbClr val="4C4C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grpSp>
        </p:grpSp>
        <p:sp>
          <p:nvSpPr>
            <p:cNvPr id="76" name="ZoneTexte 75"/>
            <p:cNvSpPr txBox="1"/>
            <p:nvPr/>
          </p:nvSpPr>
          <p:spPr>
            <a:xfrm>
              <a:off x="262858" y="8159827"/>
              <a:ext cx="2532995" cy="246221"/>
            </a:xfrm>
            <a:prstGeom prst="rect">
              <a:avLst/>
            </a:prstGeom>
            <a:noFill/>
          </p:spPr>
          <p:txBody>
            <a:bodyPr wrap="square" rtlCol="0">
              <a:spAutoFit/>
            </a:bodyPr>
            <a:lstStyle/>
            <a:p>
              <a:r>
                <a:rPr lang="fr-FR" sz="1000" dirty="0">
                  <a:solidFill>
                    <a:srgbClr val="4C4C68"/>
                  </a:solidFill>
                  <a:latin typeface="Roboto" pitchFamily="2" charset="0"/>
                  <a:ea typeface="Roboto" pitchFamily="2" charset="0"/>
                </a:rPr>
                <a:t>Brevet /Savoir-faire / base de données</a:t>
              </a:r>
            </a:p>
          </p:txBody>
        </p:sp>
      </p:grpSp>
      <p:grpSp>
        <p:nvGrpSpPr>
          <p:cNvPr id="78" name="Groupe 77"/>
          <p:cNvGrpSpPr/>
          <p:nvPr/>
        </p:nvGrpSpPr>
        <p:grpSpPr>
          <a:xfrm>
            <a:off x="3354911" y="2381"/>
            <a:ext cx="1895511" cy="272547"/>
            <a:chOff x="536635" y="-13522"/>
            <a:chExt cx="1895511" cy="272547"/>
          </a:xfrm>
        </p:grpSpPr>
        <p:sp>
          <p:nvSpPr>
            <p:cNvPr id="80" name="Rectangle 79"/>
            <p:cNvSpPr/>
            <p:nvPr/>
          </p:nvSpPr>
          <p:spPr>
            <a:xfrm>
              <a:off x="557775" y="-13522"/>
              <a:ext cx="1718934" cy="272547"/>
            </a:xfrm>
            <a:prstGeom prst="rect">
              <a:avLst/>
            </a:prstGeom>
            <a:solidFill>
              <a:srgbClr val="4C4C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1" name="ZoneTexte 80"/>
            <p:cNvSpPr txBox="1"/>
            <p:nvPr/>
          </p:nvSpPr>
          <p:spPr>
            <a:xfrm>
              <a:off x="536635" y="3279"/>
              <a:ext cx="1895511" cy="246221"/>
            </a:xfrm>
            <a:prstGeom prst="rect">
              <a:avLst/>
            </a:prstGeom>
            <a:noFill/>
          </p:spPr>
          <p:txBody>
            <a:bodyPr wrap="square" rtlCol="0">
              <a:spAutoFit/>
            </a:bodyPr>
            <a:lstStyle/>
            <a:p>
              <a:r>
                <a:rPr lang="fr-FR" sz="1000" b="1" dirty="0">
                  <a:solidFill>
                    <a:schemeClr val="bg1"/>
                  </a:solidFill>
                  <a:latin typeface="Roboto" pitchFamily="2" charset="0"/>
                  <a:ea typeface="Roboto" pitchFamily="2" charset="0"/>
                </a:rPr>
                <a:t>OFFRE DE TECHNOLOGIE</a:t>
              </a:r>
            </a:p>
          </p:txBody>
        </p:sp>
      </p:grpSp>
      <p:sp>
        <p:nvSpPr>
          <p:cNvPr id="70" name="ZoneTexte 69"/>
          <p:cNvSpPr txBox="1"/>
          <p:nvPr/>
        </p:nvSpPr>
        <p:spPr>
          <a:xfrm>
            <a:off x="586023" y="392301"/>
            <a:ext cx="4286228" cy="400110"/>
          </a:xfrm>
          <a:prstGeom prst="rect">
            <a:avLst/>
          </a:prstGeom>
          <a:noFill/>
        </p:spPr>
        <p:txBody>
          <a:bodyPr wrap="square" rtlCol="0">
            <a:spAutoFit/>
          </a:bodyPr>
          <a:lstStyle/>
          <a:p>
            <a:r>
              <a:rPr lang="fr-FR" sz="2000" b="1" dirty="0">
                <a:solidFill>
                  <a:schemeClr val="bg1"/>
                </a:solidFill>
                <a:latin typeface="Roboto"/>
                <a:ea typeface="MS Mincho" panose="02020609040205080304" pitchFamily="49" charset="-128"/>
                <a:cs typeface="Times New Roman" panose="02020603050405020304" pitchFamily="18" charset="0"/>
              </a:rPr>
              <a:t>DECOTEX</a:t>
            </a:r>
          </a:p>
        </p:txBody>
      </p:sp>
      <p:grpSp>
        <p:nvGrpSpPr>
          <p:cNvPr id="74" name="Groupe 73"/>
          <p:cNvGrpSpPr/>
          <p:nvPr/>
        </p:nvGrpSpPr>
        <p:grpSpPr>
          <a:xfrm>
            <a:off x="545162" y="926115"/>
            <a:ext cx="4368916" cy="461665"/>
            <a:chOff x="2137547" y="1086246"/>
            <a:chExt cx="3365016" cy="461665"/>
          </a:xfrm>
        </p:grpSpPr>
        <p:sp>
          <p:nvSpPr>
            <p:cNvPr id="75" name="ZoneTexte 74"/>
            <p:cNvSpPr txBox="1"/>
            <p:nvPr/>
          </p:nvSpPr>
          <p:spPr>
            <a:xfrm>
              <a:off x="2335958" y="1086246"/>
              <a:ext cx="3166605" cy="461665"/>
            </a:xfrm>
            <a:prstGeom prst="rect">
              <a:avLst/>
            </a:prstGeom>
            <a:noFill/>
          </p:spPr>
          <p:txBody>
            <a:bodyPr wrap="square" rtlCol="0">
              <a:spAutoFit/>
            </a:bodyPr>
            <a:lstStyle/>
            <a:p>
              <a:r>
                <a:rPr lang="fr-FR" sz="1200" b="1" dirty="0">
                  <a:solidFill>
                    <a:schemeClr val="bg1"/>
                  </a:solidFill>
                  <a:latin typeface="Roboto" pitchFamily="2" charset="0"/>
                  <a:ea typeface="Roboto" pitchFamily="2" charset="0"/>
                </a:rPr>
                <a:t>Procédé de décoloration et de récupération des fibres textiles pour permettre leur réutilisation circulaire</a:t>
              </a:r>
            </a:p>
          </p:txBody>
        </p:sp>
        <p:pic>
          <p:nvPicPr>
            <p:cNvPr id="77" name="Image 7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137547" y="1136446"/>
              <a:ext cx="199733" cy="192834"/>
            </a:xfrm>
            <a:prstGeom prst="rect">
              <a:avLst/>
            </a:prstGeom>
            <a:ln>
              <a:noFill/>
            </a:ln>
          </p:spPr>
        </p:pic>
      </p:grpSp>
      <p:sp>
        <p:nvSpPr>
          <p:cNvPr id="90" name="ZoneTexte 89"/>
          <p:cNvSpPr txBox="1"/>
          <p:nvPr/>
        </p:nvSpPr>
        <p:spPr>
          <a:xfrm>
            <a:off x="947655" y="1959969"/>
            <a:ext cx="1977751" cy="505450"/>
          </a:xfrm>
          <a:prstGeom prst="rect">
            <a:avLst/>
          </a:prstGeom>
          <a:noFill/>
        </p:spPr>
        <p:txBody>
          <a:bodyPr wrap="square" rtlCol="0" anchor="ctr" anchorCtr="0">
            <a:noAutofit/>
          </a:bodyPr>
          <a:lstStyle/>
          <a:p>
            <a:r>
              <a:rPr lang="fr-FR" sz="900" cap="small" dirty="0">
                <a:solidFill>
                  <a:srgbClr val="4C4C68"/>
                </a:solidFill>
                <a:latin typeface="Roboto"/>
              </a:rPr>
              <a:t>TEXTILE / RECYCLAGE / DECOLORATION / PET/ COTON/ TEINTURE/ PIGMENTS</a:t>
            </a:r>
          </a:p>
        </p:txBody>
      </p:sp>
      <p:sp>
        <p:nvSpPr>
          <p:cNvPr id="91" name="Rectangle 90"/>
          <p:cNvSpPr/>
          <p:nvPr/>
        </p:nvSpPr>
        <p:spPr>
          <a:xfrm>
            <a:off x="974161" y="1640709"/>
            <a:ext cx="1202573" cy="230832"/>
          </a:xfrm>
          <a:prstGeom prst="rect">
            <a:avLst/>
          </a:prstGeom>
        </p:spPr>
        <p:txBody>
          <a:bodyPr wrap="none">
            <a:spAutoFit/>
          </a:bodyPr>
          <a:lstStyle/>
          <a:p>
            <a:r>
              <a:rPr lang="fr-FR" sz="900" dirty="0">
                <a:solidFill>
                  <a:srgbClr val="4C4C68"/>
                </a:solidFill>
                <a:latin typeface="Roboto"/>
              </a:rPr>
              <a:t>DECOTEX [D03136] </a:t>
            </a:r>
          </a:p>
        </p:txBody>
      </p:sp>
      <p:grpSp>
        <p:nvGrpSpPr>
          <p:cNvPr id="85" name="Groupe 84">
            <a:extLst>
              <a:ext uri="{FF2B5EF4-FFF2-40B4-BE49-F238E27FC236}">
                <a16:creationId xmlns:a16="http://schemas.microsoft.com/office/drawing/2014/main" id="{24D51086-CD55-4A25-AA79-613F9C352869}"/>
              </a:ext>
            </a:extLst>
          </p:cNvPr>
          <p:cNvGrpSpPr/>
          <p:nvPr/>
        </p:nvGrpSpPr>
        <p:grpSpPr>
          <a:xfrm>
            <a:off x="208412" y="8246355"/>
            <a:ext cx="2490757" cy="792457"/>
            <a:chOff x="214436" y="8185007"/>
            <a:chExt cx="2490757" cy="792457"/>
          </a:xfrm>
        </p:grpSpPr>
        <p:sp>
          <p:nvSpPr>
            <p:cNvPr id="87" name="ZoneTexte 86">
              <a:extLst>
                <a:ext uri="{FF2B5EF4-FFF2-40B4-BE49-F238E27FC236}">
                  <a16:creationId xmlns:a16="http://schemas.microsoft.com/office/drawing/2014/main" id="{3E42399D-3006-4E0B-ABC3-568E7E54F789}"/>
                </a:ext>
              </a:extLst>
            </p:cNvPr>
            <p:cNvSpPr txBox="1"/>
            <p:nvPr/>
          </p:nvSpPr>
          <p:spPr>
            <a:xfrm>
              <a:off x="747989" y="8290080"/>
              <a:ext cx="1598734" cy="307777"/>
            </a:xfrm>
            <a:prstGeom prst="rect">
              <a:avLst/>
            </a:prstGeom>
            <a:noFill/>
          </p:spPr>
          <p:txBody>
            <a:bodyPr wrap="square" rtlCol="0">
              <a:spAutoFit/>
            </a:bodyPr>
            <a:lstStyle/>
            <a:p>
              <a:r>
                <a:rPr lang="fr-FR" sz="1400" b="1" dirty="0">
                  <a:solidFill>
                    <a:srgbClr val="4C4C68"/>
                  </a:solidFill>
                  <a:latin typeface="Roboto" pitchFamily="2" charset="0"/>
                  <a:ea typeface="Roboto" pitchFamily="2" charset="0"/>
                </a:rPr>
                <a:t>LABORATOIRE</a:t>
              </a:r>
            </a:p>
          </p:txBody>
        </p:sp>
        <p:sp>
          <p:nvSpPr>
            <p:cNvPr id="88" name="ZoneTexte 87">
              <a:extLst>
                <a:ext uri="{FF2B5EF4-FFF2-40B4-BE49-F238E27FC236}">
                  <a16:creationId xmlns:a16="http://schemas.microsoft.com/office/drawing/2014/main" id="{B4204905-C685-4EE4-8D6B-2E9D463B767F}"/>
                </a:ext>
              </a:extLst>
            </p:cNvPr>
            <p:cNvSpPr txBox="1"/>
            <p:nvPr/>
          </p:nvSpPr>
          <p:spPr>
            <a:xfrm>
              <a:off x="214436" y="8731243"/>
              <a:ext cx="2490757" cy="246221"/>
            </a:xfrm>
            <a:prstGeom prst="rect">
              <a:avLst/>
            </a:prstGeom>
            <a:noFill/>
          </p:spPr>
          <p:txBody>
            <a:bodyPr wrap="square" rtlCol="0">
              <a:spAutoFit/>
            </a:bodyPr>
            <a:lstStyle/>
            <a:p>
              <a:pPr>
                <a:spcAft>
                  <a:spcPts val="600"/>
                </a:spcAft>
              </a:pPr>
              <a:r>
                <a:rPr lang="fr-FR" sz="1000" dirty="0">
                  <a:solidFill>
                    <a:srgbClr val="4C4C68"/>
                  </a:solidFill>
                  <a:latin typeface="Roboto" pitchFamily="2" charset="0"/>
                  <a:ea typeface="Roboto" pitchFamily="2" charset="0"/>
                </a:rPr>
                <a:t>ENS Lyon</a:t>
              </a:r>
            </a:p>
          </p:txBody>
        </p:sp>
        <p:grpSp>
          <p:nvGrpSpPr>
            <p:cNvPr id="92" name="Groupe 91">
              <a:extLst>
                <a:ext uri="{FF2B5EF4-FFF2-40B4-BE49-F238E27FC236}">
                  <a16:creationId xmlns:a16="http://schemas.microsoft.com/office/drawing/2014/main" id="{091517AD-EB43-4BA8-ABCE-3ED659FBA321}"/>
                </a:ext>
              </a:extLst>
            </p:cNvPr>
            <p:cNvGrpSpPr/>
            <p:nvPr/>
          </p:nvGrpSpPr>
          <p:grpSpPr>
            <a:xfrm>
              <a:off x="241851" y="8185007"/>
              <a:ext cx="478944" cy="478944"/>
              <a:chOff x="241851" y="8185007"/>
              <a:chExt cx="478944" cy="478944"/>
            </a:xfrm>
          </p:grpSpPr>
          <p:grpSp>
            <p:nvGrpSpPr>
              <p:cNvPr id="94" name="Groupe 93">
                <a:extLst>
                  <a:ext uri="{FF2B5EF4-FFF2-40B4-BE49-F238E27FC236}">
                    <a16:creationId xmlns:a16="http://schemas.microsoft.com/office/drawing/2014/main" id="{595F8A1C-AE19-4756-9325-95CC55081F18}"/>
                  </a:ext>
                </a:extLst>
              </p:cNvPr>
              <p:cNvGrpSpPr/>
              <p:nvPr/>
            </p:nvGrpSpPr>
            <p:grpSpPr>
              <a:xfrm>
                <a:off x="241851" y="8185007"/>
                <a:ext cx="478944" cy="478944"/>
                <a:chOff x="243153" y="6758146"/>
                <a:chExt cx="478944" cy="478944"/>
              </a:xfrm>
            </p:grpSpPr>
            <p:sp>
              <p:nvSpPr>
                <p:cNvPr id="96" name="Ellipse 95">
                  <a:extLst>
                    <a:ext uri="{FF2B5EF4-FFF2-40B4-BE49-F238E27FC236}">
                      <a16:creationId xmlns:a16="http://schemas.microsoft.com/office/drawing/2014/main" id="{89BB007A-E8C0-4B11-BE22-90C002A93778}"/>
                    </a:ext>
                  </a:extLst>
                </p:cNvPr>
                <p:cNvSpPr/>
                <p:nvPr/>
              </p:nvSpPr>
              <p:spPr>
                <a:xfrm>
                  <a:off x="270184" y="6784543"/>
                  <a:ext cx="430316" cy="430316"/>
                </a:xfrm>
                <a:prstGeom prst="ellipse">
                  <a:avLst/>
                </a:prstGeom>
                <a:solidFill>
                  <a:srgbClr val="4C4C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7" name="Ellipse 96">
                  <a:extLst>
                    <a:ext uri="{FF2B5EF4-FFF2-40B4-BE49-F238E27FC236}">
                      <a16:creationId xmlns:a16="http://schemas.microsoft.com/office/drawing/2014/main" id="{060B01F6-90DB-40FA-81BA-FA24FBD58F2A}"/>
                    </a:ext>
                  </a:extLst>
                </p:cNvPr>
                <p:cNvSpPr/>
                <p:nvPr/>
              </p:nvSpPr>
              <p:spPr>
                <a:xfrm>
                  <a:off x="243153" y="6758146"/>
                  <a:ext cx="478944" cy="478944"/>
                </a:xfrm>
                <a:prstGeom prst="ellipse">
                  <a:avLst/>
                </a:prstGeom>
                <a:noFill/>
                <a:ln w="3175">
                  <a:solidFill>
                    <a:srgbClr val="4C4C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pic>
            <p:nvPicPr>
              <p:cNvPr id="95" name="Image 94">
                <a:extLst>
                  <a:ext uri="{FF2B5EF4-FFF2-40B4-BE49-F238E27FC236}">
                    <a16:creationId xmlns:a16="http://schemas.microsoft.com/office/drawing/2014/main" id="{FBEE2F19-D75C-4119-8DDE-FF9838D81B9C}"/>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0814" y="8232580"/>
                <a:ext cx="350240" cy="335647"/>
              </a:xfrm>
              <a:prstGeom prst="rect">
                <a:avLst/>
              </a:prstGeom>
            </p:spPr>
          </p:pic>
        </p:grpSp>
        <p:cxnSp>
          <p:nvCxnSpPr>
            <p:cNvPr id="93" name="Connecteur droit 92">
              <a:extLst>
                <a:ext uri="{FF2B5EF4-FFF2-40B4-BE49-F238E27FC236}">
                  <a16:creationId xmlns:a16="http://schemas.microsoft.com/office/drawing/2014/main" id="{B997CA1A-56C6-4327-96F2-B6FE5F351EBB}"/>
                </a:ext>
              </a:extLst>
            </p:cNvPr>
            <p:cNvCxnSpPr/>
            <p:nvPr/>
          </p:nvCxnSpPr>
          <p:spPr>
            <a:xfrm>
              <a:off x="853285" y="8622211"/>
              <a:ext cx="1188000" cy="0"/>
            </a:xfrm>
            <a:prstGeom prst="line">
              <a:avLst/>
            </a:prstGeom>
            <a:ln>
              <a:solidFill>
                <a:srgbClr val="4C4C68"/>
              </a:solidFill>
            </a:ln>
          </p:spPr>
          <p:style>
            <a:lnRef idx="3">
              <a:schemeClr val="dk1"/>
            </a:lnRef>
            <a:fillRef idx="0">
              <a:schemeClr val="dk1"/>
            </a:fillRef>
            <a:effectRef idx="2">
              <a:schemeClr val="dk1"/>
            </a:effectRef>
            <a:fontRef idx="minor">
              <a:schemeClr val="tx1"/>
            </a:fontRef>
          </p:style>
        </p:cxnSp>
      </p:grpSp>
      <p:sp>
        <p:nvSpPr>
          <p:cNvPr id="98" name="Rectangle 81">
            <a:extLst>
              <a:ext uri="{FF2B5EF4-FFF2-40B4-BE49-F238E27FC236}">
                <a16:creationId xmlns:a16="http://schemas.microsoft.com/office/drawing/2014/main" id="{F9A4F62E-330C-4431-B706-9E40BE7010F2}"/>
              </a:ext>
            </a:extLst>
          </p:cNvPr>
          <p:cNvSpPr/>
          <p:nvPr/>
        </p:nvSpPr>
        <p:spPr>
          <a:xfrm>
            <a:off x="6997356" y="8382492"/>
            <a:ext cx="515280" cy="1315018"/>
          </a:xfrm>
          <a:custGeom>
            <a:avLst/>
            <a:gdLst>
              <a:gd name="connsiteX0" fmla="*/ 0 w 542131"/>
              <a:gd name="connsiteY0" fmla="*/ 0 h 1525435"/>
              <a:gd name="connsiteX1" fmla="*/ 542131 w 542131"/>
              <a:gd name="connsiteY1" fmla="*/ 0 h 1525435"/>
              <a:gd name="connsiteX2" fmla="*/ 542131 w 542131"/>
              <a:gd name="connsiteY2" fmla="*/ 1525435 h 1525435"/>
              <a:gd name="connsiteX3" fmla="*/ 0 w 542131"/>
              <a:gd name="connsiteY3" fmla="*/ 1525435 h 1525435"/>
              <a:gd name="connsiteX4" fmla="*/ 0 w 542131"/>
              <a:gd name="connsiteY4" fmla="*/ 0 h 1525435"/>
              <a:gd name="connsiteX0" fmla="*/ 136525 w 542131"/>
              <a:gd name="connsiteY0" fmla="*/ 0 h 1525435"/>
              <a:gd name="connsiteX1" fmla="*/ 542131 w 542131"/>
              <a:gd name="connsiteY1" fmla="*/ 0 h 1525435"/>
              <a:gd name="connsiteX2" fmla="*/ 542131 w 542131"/>
              <a:gd name="connsiteY2" fmla="*/ 1525435 h 1525435"/>
              <a:gd name="connsiteX3" fmla="*/ 0 w 542131"/>
              <a:gd name="connsiteY3" fmla="*/ 1525435 h 1525435"/>
              <a:gd name="connsiteX4" fmla="*/ 136525 w 542131"/>
              <a:gd name="connsiteY4" fmla="*/ 0 h 1525435"/>
              <a:gd name="connsiteX0" fmla="*/ 314325 w 542131"/>
              <a:gd name="connsiteY0" fmla="*/ 0 h 1528610"/>
              <a:gd name="connsiteX1" fmla="*/ 542131 w 542131"/>
              <a:gd name="connsiteY1" fmla="*/ 3175 h 1528610"/>
              <a:gd name="connsiteX2" fmla="*/ 542131 w 542131"/>
              <a:gd name="connsiteY2" fmla="*/ 1528610 h 1528610"/>
              <a:gd name="connsiteX3" fmla="*/ 0 w 542131"/>
              <a:gd name="connsiteY3" fmla="*/ 1528610 h 1528610"/>
              <a:gd name="connsiteX4" fmla="*/ 314325 w 542131"/>
              <a:gd name="connsiteY4" fmla="*/ 0 h 1528610"/>
              <a:gd name="connsiteX0" fmla="*/ 161299 w 542131"/>
              <a:gd name="connsiteY0" fmla="*/ 515 h 1525435"/>
              <a:gd name="connsiteX1" fmla="*/ 542131 w 542131"/>
              <a:gd name="connsiteY1" fmla="*/ 0 h 1525435"/>
              <a:gd name="connsiteX2" fmla="*/ 542131 w 542131"/>
              <a:gd name="connsiteY2" fmla="*/ 1525435 h 1525435"/>
              <a:gd name="connsiteX3" fmla="*/ 0 w 542131"/>
              <a:gd name="connsiteY3" fmla="*/ 1525435 h 1525435"/>
              <a:gd name="connsiteX4" fmla="*/ 161299 w 542131"/>
              <a:gd name="connsiteY4" fmla="*/ 515 h 1525435"/>
              <a:gd name="connsiteX0" fmla="*/ 388980 w 769812"/>
              <a:gd name="connsiteY0" fmla="*/ 515 h 1528202"/>
              <a:gd name="connsiteX1" fmla="*/ 769812 w 769812"/>
              <a:gd name="connsiteY1" fmla="*/ 0 h 1528202"/>
              <a:gd name="connsiteX2" fmla="*/ 769812 w 769812"/>
              <a:gd name="connsiteY2" fmla="*/ 1525435 h 1528202"/>
              <a:gd name="connsiteX3" fmla="*/ 0 w 769812"/>
              <a:gd name="connsiteY3" fmla="*/ 1528202 h 1528202"/>
              <a:gd name="connsiteX4" fmla="*/ 388980 w 769812"/>
              <a:gd name="connsiteY4" fmla="*/ 515 h 1528202"/>
              <a:gd name="connsiteX0" fmla="*/ 517050 w 769812"/>
              <a:gd name="connsiteY0" fmla="*/ 515 h 1528202"/>
              <a:gd name="connsiteX1" fmla="*/ 769812 w 769812"/>
              <a:gd name="connsiteY1" fmla="*/ 0 h 1528202"/>
              <a:gd name="connsiteX2" fmla="*/ 769812 w 769812"/>
              <a:gd name="connsiteY2" fmla="*/ 1525435 h 1528202"/>
              <a:gd name="connsiteX3" fmla="*/ 0 w 769812"/>
              <a:gd name="connsiteY3" fmla="*/ 1528202 h 1528202"/>
              <a:gd name="connsiteX4" fmla="*/ 517050 w 769812"/>
              <a:gd name="connsiteY4" fmla="*/ 515 h 15282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9812" h="1528202">
                <a:moveTo>
                  <a:pt x="517050" y="515"/>
                </a:moveTo>
                <a:lnTo>
                  <a:pt x="769812" y="0"/>
                </a:lnTo>
                <a:lnTo>
                  <a:pt x="769812" y="1525435"/>
                </a:lnTo>
                <a:lnTo>
                  <a:pt x="0" y="1528202"/>
                </a:lnTo>
                <a:lnTo>
                  <a:pt x="517050" y="515"/>
                </a:lnTo>
                <a:close/>
              </a:path>
            </a:pathLst>
          </a:custGeom>
          <a:solidFill>
            <a:srgbClr val="4C4C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4" name="Flèche : droite 43">
            <a:extLst>
              <a:ext uri="{FF2B5EF4-FFF2-40B4-BE49-F238E27FC236}">
                <a16:creationId xmlns:a16="http://schemas.microsoft.com/office/drawing/2014/main" id="{95A4573A-4C36-D227-7B04-4B0E32F107AF}"/>
              </a:ext>
            </a:extLst>
          </p:cNvPr>
          <p:cNvSpPr/>
          <p:nvPr/>
        </p:nvSpPr>
        <p:spPr>
          <a:xfrm>
            <a:off x="4986766" y="8811852"/>
            <a:ext cx="477402" cy="453918"/>
          </a:xfrm>
          <a:prstGeom prst="rightArrow">
            <a:avLst/>
          </a:prstGeom>
          <a:solidFill>
            <a:schemeClr val="accent2"/>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48" name="Image 47" descr="Une image contenant habits, tissu, art&#10;&#10;Le contenu généré par l’IA peut être incorrect.">
            <a:extLst>
              <a:ext uri="{FF2B5EF4-FFF2-40B4-BE49-F238E27FC236}">
                <a16:creationId xmlns:a16="http://schemas.microsoft.com/office/drawing/2014/main" id="{2B29D52F-CE81-440B-28E4-4CF3ED318187}"/>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181054" y="8431014"/>
            <a:ext cx="1598734" cy="1065823"/>
          </a:xfrm>
          <a:prstGeom prst="rect">
            <a:avLst/>
          </a:prstGeom>
        </p:spPr>
      </p:pic>
      <p:pic>
        <p:nvPicPr>
          <p:cNvPr id="50" name="Image 49" descr="Une image contenant motif, tissu, gris, blanc&#10;&#10;Le contenu généré par l’IA peut être incorrect.">
            <a:extLst>
              <a:ext uri="{FF2B5EF4-FFF2-40B4-BE49-F238E27FC236}">
                <a16:creationId xmlns:a16="http://schemas.microsoft.com/office/drawing/2014/main" id="{F419DA64-7BAA-8BCE-2A8A-EBC865C2B9A3}"/>
              </a:ext>
            </a:extLst>
          </p:cNvPr>
          <p:cNvPicPr>
            <a:picLocks noChangeAspect="1"/>
          </p:cNvPicPr>
          <p:nvPr/>
        </p:nvPicPr>
        <p:blipFill>
          <a:blip r:embed="rId9" cstate="print">
            <a:extLst>
              <a:ext uri="{28A0092B-C50C-407E-A947-70E740481C1C}">
                <a14:useLocalDpi xmlns:a14="http://schemas.microsoft.com/office/drawing/2010/main" val="0"/>
              </a:ext>
            </a:extLst>
          </a:blip>
          <a:srcRect t="34823"/>
          <a:stretch/>
        </p:blipFill>
        <p:spPr>
          <a:xfrm>
            <a:off x="5618506" y="8435290"/>
            <a:ext cx="1622140" cy="1057270"/>
          </a:xfrm>
          <a:prstGeom prst="rect">
            <a:avLst/>
          </a:prstGeom>
        </p:spPr>
      </p:pic>
    </p:spTree>
    <p:extLst>
      <p:ext uri="{BB962C8B-B14F-4D97-AF65-F5344CB8AC3E}">
        <p14:creationId xmlns:p14="http://schemas.microsoft.com/office/powerpoint/2010/main" val="880900804"/>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13305</TotalTime>
  <Words>342</Words>
  <Application>Microsoft Office PowerPoint</Application>
  <PresentationFormat>Personnalisé</PresentationFormat>
  <Paragraphs>36</Paragraphs>
  <Slides>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Calibri</vt:lpstr>
      <vt:lpstr>Roboto</vt:lpstr>
      <vt:lpstr>Wingdings</vt:lpstr>
      <vt:lpstr>Thème Office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Aurélie Bonnaz</dc:creator>
  <cp:lastModifiedBy>Mathilde Hamm</cp:lastModifiedBy>
  <cp:revision>323</cp:revision>
  <cp:lastPrinted>2016-10-27T14:05:59Z</cp:lastPrinted>
  <dcterms:created xsi:type="dcterms:W3CDTF">2016-03-17T14:06:54Z</dcterms:created>
  <dcterms:modified xsi:type="dcterms:W3CDTF">2026-04-24T13:06:35Z</dcterms:modified>
</cp:coreProperties>
</file>